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handoutMasterIdLst>
    <p:handoutMasterId r:id="rId48"/>
  </p:handoutMasterIdLst>
  <p:sldIdLst>
    <p:sldId id="308" r:id="rId2"/>
    <p:sldId id="265" r:id="rId3"/>
    <p:sldId id="377" r:id="rId4"/>
    <p:sldId id="378" r:id="rId5"/>
    <p:sldId id="379" r:id="rId6"/>
    <p:sldId id="380" r:id="rId7"/>
    <p:sldId id="381" r:id="rId8"/>
    <p:sldId id="382" r:id="rId9"/>
    <p:sldId id="281" r:id="rId10"/>
    <p:sldId id="351" r:id="rId11"/>
    <p:sldId id="349" r:id="rId12"/>
    <p:sldId id="267" r:id="rId13"/>
    <p:sldId id="282" r:id="rId14"/>
    <p:sldId id="350" r:id="rId15"/>
    <p:sldId id="279" r:id="rId16"/>
    <p:sldId id="353" r:id="rId17"/>
    <p:sldId id="354" r:id="rId18"/>
    <p:sldId id="355" r:id="rId19"/>
    <p:sldId id="356" r:id="rId20"/>
    <p:sldId id="357" r:id="rId21"/>
    <p:sldId id="358" r:id="rId22"/>
    <p:sldId id="359" r:id="rId23"/>
    <p:sldId id="366" r:id="rId24"/>
    <p:sldId id="364" r:id="rId25"/>
    <p:sldId id="367" r:id="rId26"/>
    <p:sldId id="368" r:id="rId27"/>
    <p:sldId id="369" r:id="rId28"/>
    <p:sldId id="370" r:id="rId29"/>
    <p:sldId id="371" r:id="rId30"/>
    <p:sldId id="372" r:id="rId31"/>
    <p:sldId id="373" r:id="rId32"/>
    <p:sldId id="374" r:id="rId33"/>
    <p:sldId id="375" r:id="rId34"/>
    <p:sldId id="376" r:id="rId35"/>
    <p:sldId id="365" r:id="rId36"/>
    <p:sldId id="360" r:id="rId37"/>
    <p:sldId id="361" r:id="rId38"/>
    <p:sldId id="262" r:id="rId39"/>
    <p:sldId id="362" r:id="rId40"/>
    <p:sldId id="363" r:id="rId41"/>
    <p:sldId id="272" r:id="rId42"/>
    <p:sldId id="261" r:id="rId43"/>
    <p:sldId id="352" r:id="rId44"/>
    <p:sldId id="331" r:id="rId45"/>
    <p:sldId id="348" r:id="rId4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p15:clr>
            <a:srgbClr val="A4A3A4"/>
          </p15:clr>
        </p15:guide>
        <p15:guide id="2" pos="4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7AC3"/>
    <a:srgbClr val="818181"/>
    <a:srgbClr val="3737DD"/>
    <a:srgbClr val="FABFA4"/>
    <a:srgbClr val="42C9A8"/>
    <a:srgbClr val="3A88CA"/>
    <a:srgbClr val="FDB18D"/>
    <a:srgbClr val="9E77B8"/>
    <a:srgbClr val="297FB8"/>
    <a:srgbClr val="E66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86" autoAdjust="0"/>
    <p:restoredTop sz="96433" autoAdjust="0"/>
  </p:normalViewPr>
  <p:slideViewPr>
    <p:cSldViewPr snapToGrid="0">
      <p:cViewPr varScale="1">
        <p:scale>
          <a:sx n="72" d="100"/>
          <a:sy n="72" d="100"/>
        </p:scale>
        <p:origin x="690" y="72"/>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sorterViewPr>
    <p:cViewPr>
      <p:scale>
        <a:sx n="75" d="100"/>
        <a:sy n="75" d="100"/>
      </p:scale>
      <p:origin x="0" y="-1466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02.11.2018</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02.11.2018</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4883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186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12</a:t>
            </a:fld>
            <a:endParaRPr lang="ru-R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337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2752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225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191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707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3766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273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2</a:t>
            </a:fld>
            <a:endParaRPr lang="ru-R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804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4021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1297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5910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8290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5054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9643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858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2427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032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3071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1458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7257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6853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5086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219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724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42</a:t>
            </a:fld>
            <a:endParaRPr lang="ru-R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865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7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704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722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7102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944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452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endParaRPr lang="ru-RU" dirty="0"/>
          </a:p>
        </p:txBody>
      </p:sp>
      <p:sp>
        <p:nvSpPr>
          <p:cNvPr id="8" name="Рисунок 6"/>
          <p:cNvSpPr>
            <a:spLocks noGrp="1"/>
          </p:cNvSpPr>
          <p:nvPr>
            <p:ph type="pic" sz="quarter" idx="11"/>
          </p:nvPr>
        </p:nvSpPr>
        <p:spPr>
          <a:xfrm>
            <a:off x="7888407" y="2433306"/>
            <a:ext cx="4303594" cy="2073275"/>
          </a:xfrm>
        </p:spPr>
        <p:txBody>
          <a:bodyPr/>
          <a:lstStyle/>
          <a:p>
            <a:endParaRPr lang="ru-RU" dirty="0"/>
          </a:p>
        </p:txBody>
      </p:sp>
      <p:sp>
        <p:nvSpPr>
          <p:cNvPr id="9" name="Рисунок 6"/>
          <p:cNvSpPr>
            <a:spLocks noGrp="1"/>
          </p:cNvSpPr>
          <p:nvPr>
            <p:ph type="pic" sz="quarter" idx="12"/>
          </p:nvPr>
        </p:nvSpPr>
        <p:spPr>
          <a:xfrm>
            <a:off x="0" y="2433306"/>
            <a:ext cx="4176712" cy="2073275"/>
          </a:xfr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Пользовательский макет">
    <p:spTree>
      <p:nvGrpSpPr>
        <p:cNvPr id="1" name=""/>
        <p:cNvGrpSpPr/>
        <p:nvPr/>
      </p:nvGrpSpPr>
      <p:grpSpPr>
        <a:xfrm>
          <a:off x="0" y="0"/>
          <a:ext cx="0" cy="0"/>
          <a:chOff x="0" y="0"/>
          <a:chExt cx="0" cy="0"/>
        </a:xfrm>
      </p:grpSpPr>
      <p:sp>
        <p:nvSpPr>
          <p:cNvPr id="8"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2" name="TextBox 11"/>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3" name="Рисунок 2"/>
          <p:cNvSpPr>
            <a:spLocks noGrp="1"/>
          </p:cNvSpPr>
          <p:nvPr>
            <p:ph type="pic" sz="quarter" idx="11"/>
          </p:nvPr>
        </p:nvSpPr>
        <p:spPr>
          <a:xfrm>
            <a:off x="7392538" y="1924336"/>
            <a:ext cx="2797790" cy="2834912"/>
          </a:xfrm>
          <a:prstGeom prst="diamond">
            <a:avLst/>
          </a:prstGeom>
        </p:spPr>
        <p:txBody>
          <a:bodyPr/>
          <a:lstStyle/>
          <a:p>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a:noFill/>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Заголовок и вертикальный текс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6100011" cy="6858000"/>
          </a:xfrm>
          <a:prstGeom prst="rect">
            <a:avLst/>
          </a:prstGeom>
        </p:spPr>
        <p:txBody>
          <a:bodyPr/>
          <a:lstStyle/>
          <a:p>
            <a:endParaRPr lang="ru-RU" dirty="0"/>
          </a:p>
        </p:txBody>
      </p:sp>
      <p:sp>
        <p:nvSpPr>
          <p:cNvPr id="5" name="Рисунок 4"/>
          <p:cNvSpPr>
            <a:spLocks noGrp="1"/>
          </p:cNvSpPr>
          <p:nvPr>
            <p:ph type="pic" sz="quarter" idx="11"/>
          </p:nvPr>
        </p:nvSpPr>
        <p:spPr>
          <a:xfrm>
            <a:off x="6653462" y="354563"/>
            <a:ext cx="1455988" cy="1899536"/>
          </a:xfrm>
          <a:prstGeom prst="rect">
            <a:avLst/>
          </a:prstGeom>
        </p:spPr>
        <p:txBody>
          <a:bodyPr/>
          <a:lstStyle/>
          <a:p>
            <a:endParaRPr lang="ru-RU" dirty="0"/>
          </a:p>
        </p:txBody>
      </p:sp>
      <p:sp>
        <p:nvSpPr>
          <p:cNvPr id="16" name="TextBox 1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Рисунок 4"/>
          <p:cNvSpPr>
            <a:spLocks noGrp="1"/>
          </p:cNvSpPr>
          <p:nvPr>
            <p:ph type="pic" sz="quarter" idx="12"/>
          </p:nvPr>
        </p:nvSpPr>
        <p:spPr>
          <a:xfrm>
            <a:off x="6653462" y="2495252"/>
            <a:ext cx="1455988" cy="1899536"/>
          </a:xfrm>
          <a:prstGeom prst="rect">
            <a:avLst/>
          </a:prstGeom>
        </p:spPr>
        <p:txBody>
          <a:bodyPr/>
          <a:lstStyle/>
          <a:p>
            <a:endParaRPr lang="ru-RU" dirty="0"/>
          </a:p>
        </p:txBody>
      </p:sp>
      <p:sp>
        <p:nvSpPr>
          <p:cNvPr id="13" name="Рисунок 4"/>
          <p:cNvSpPr>
            <a:spLocks noGrp="1"/>
          </p:cNvSpPr>
          <p:nvPr>
            <p:ph type="pic" sz="quarter" idx="13"/>
          </p:nvPr>
        </p:nvSpPr>
        <p:spPr>
          <a:xfrm>
            <a:off x="6653462" y="4635941"/>
            <a:ext cx="1455988" cy="1899536"/>
          </a:xfrm>
          <a:prstGeom prst="rect">
            <a:avLst/>
          </a:prstGeom>
        </p:spPr>
        <p:txBody>
          <a:bodyPr/>
          <a:lstStyle/>
          <a:p>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endParaRPr lang="ru-RU" dirty="0"/>
          </a:p>
        </p:txBody>
      </p:sp>
      <p:sp>
        <p:nvSpPr>
          <p:cNvPr id="8" name="Рисунок 6"/>
          <p:cNvSpPr>
            <a:spLocks noGrp="1"/>
          </p:cNvSpPr>
          <p:nvPr>
            <p:ph type="pic" sz="quarter" idx="11"/>
          </p:nvPr>
        </p:nvSpPr>
        <p:spPr>
          <a:xfrm>
            <a:off x="3097499" y="0"/>
            <a:ext cx="3001963" cy="6858000"/>
          </a:xfrm>
        </p:spPr>
        <p:txBody>
          <a:bodyPr/>
          <a:lstStyle/>
          <a:p>
            <a:endParaRPr lang="ru-RU" dirty="0"/>
          </a:p>
        </p:txBody>
      </p:sp>
      <p:sp>
        <p:nvSpPr>
          <p:cNvPr id="11" name="Рисунок 6"/>
          <p:cNvSpPr>
            <a:spLocks noGrp="1"/>
          </p:cNvSpPr>
          <p:nvPr>
            <p:ph type="pic" sz="quarter" idx="12"/>
          </p:nvPr>
        </p:nvSpPr>
        <p:spPr>
          <a:xfrm>
            <a:off x="6099462" y="0"/>
            <a:ext cx="3117871" cy="6858000"/>
          </a:xfrm>
        </p:spPr>
        <p:txBody>
          <a:bodyPr/>
          <a:lstStyle/>
          <a:p>
            <a:endParaRPr lang="ru-RU" dirty="0"/>
          </a:p>
        </p:txBody>
      </p:sp>
      <p:sp>
        <p:nvSpPr>
          <p:cNvPr id="12" name="Рисунок 6"/>
          <p:cNvSpPr>
            <a:spLocks noGrp="1"/>
          </p:cNvSpPr>
          <p:nvPr>
            <p:ph type="pic" sz="quarter" idx="13"/>
          </p:nvPr>
        </p:nvSpPr>
        <p:spPr>
          <a:xfrm>
            <a:off x="9217333" y="0"/>
            <a:ext cx="2974667" cy="6858000"/>
          </a:xfrm>
        </p:spPr>
        <p:txBody>
          <a:bodyPr/>
          <a:lstStyle/>
          <a:p>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3D3A474-A970-4111-AB00-CC07202BC5E5}" type="datetimeFigureOut">
              <a:rPr lang="ru-RU" smtClean="0"/>
              <a:t>02.11.2018</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endParaRPr lang="ru-RU" dirty="0"/>
          </a:p>
        </p:txBody>
      </p:sp>
      <p:sp>
        <p:nvSpPr>
          <p:cNvPr id="9" name="Рисунок 6"/>
          <p:cNvSpPr>
            <a:spLocks noGrp="1"/>
          </p:cNvSpPr>
          <p:nvPr>
            <p:ph type="pic" sz="quarter" idx="11"/>
          </p:nvPr>
        </p:nvSpPr>
        <p:spPr>
          <a:xfrm>
            <a:off x="9144000" y="0"/>
            <a:ext cx="3048000" cy="3429000"/>
          </a:xfrm>
        </p:spPr>
        <p:txBody>
          <a:bodyPr/>
          <a:lstStyle/>
          <a:p>
            <a:endParaRPr lang="ru-RU" dirty="0"/>
          </a:p>
        </p:txBody>
      </p:sp>
      <p:sp>
        <p:nvSpPr>
          <p:cNvPr id="10" name="Рисунок 6"/>
          <p:cNvSpPr>
            <a:spLocks noGrp="1"/>
          </p:cNvSpPr>
          <p:nvPr>
            <p:ph type="pic" sz="quarter" idx="12"/>
          </p:nvPr>
        </p:nvSpPr>
        <p:spPr>
          <a:xfrm>
            <a:off x="6096000" y="3429000"/>
            <a:ext cx="3048000" cy="3429000"/>
          </a:xfrm>
        </p:spPr>
        <p:txBody>
          <a:bodyPr/>
          <a:lstStyle/>
          <a:p>
            <a:endParaRPr lang="ru-RU" dirty="0"/>
          </a:p>
        </p:txBody>
      </p:sp>
      <p:sp>
        <p:nvSpPr>
          <p:cNvPr id="11" name="Рисунок 6"/>
          <p:cNvSpPr>
            <a:spLocks noGrp="1"/>
          </p:cNvSpPr>
          <p:nvPr>
            <p:ph type="pic" sz="quarter" idx="13"/>
          </p:nvPr>
        </p:nvSpPr>
        <p:spPr>
          <a:xfrm>
            <a:off x="9144000" y="3429000"/>
            <a:ext cx="3048000" cy="3429000"/>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4" name="TextBox 13"/>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5" name="TextBox 14"/>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603238" y="0"/>
            <a:ext cx="5070277" cy="6858000"/>
          </a:xfrm>
          <a:prstGeom prst="rect">
            <a:avLst/>
          </a:prstGeom>
        </p:spPr>
        <p:txBody>
          <a:bodyPr/>
          <a:lstStyle/>
          <a:p>
            <a:endParaRPr lang="ru-RU" dirty="0"/>
          </a:p>
        </p:txBody>
      </p:sp>
      <p:sp>
        <p:nvSpPr>
          <p:cNvPr id="21" name="TextBox 20"/>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2" name="Прямоугольник 21"/>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23" name="Прямая соединительная линия 22"/>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endParaRPr lang="ru-RU" dirty="0"/>
          </a:p>
        </p:txBody>
      </p:sp>
      <p:sp>
        <p:nvSpPr>
          <p:cNvPr id="6" name="TextBox 5"/>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1_Пользовательский макет">
    <p:spTree>
      <p:nvGrpSpPr>
        <p:cNvPr id="1" name=""/>
        <p:cNvGrpSpPr/>
        <p:nvPr/>
      </p:nvGrpSpPr>
      <p:grpSpPr>
        <a:xfrm>
          <a:off x="0" y="0"/>
          <a:ext cx="0" cy="0"/>
          <a:chOff x="0" y="0"/>
          <a:chExt cx="0" cy="0"/>
        </a:xfrm>
      </p:grpSpPr>
      <p:sp>
        <p:nvSpPr>
          <p:cNvPr id="6" name="TextBox 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7" name="TextBox 6"/>
          <p:cNvSpPr txBox="1"/>
          <p:nvPr userDrawn="1"/>
        </p:nvSpPr>
        <p:spPr>
          <a:xfrm>
            <a:off x="531011" y="6320641"/>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6320641"/>
            <a:ext cx="159022" cy="160799"/>
          </a:xfrm>
          <a:prstGeom prst="rect">
            <a:avLst/>
          </a:prstGeom>
        </p:spPr>
      </p:pic>
      <p:sp>
        <p:nvSpPr>
          <p:cNvPr id="10" name="Рисунок 9"/>
          <p:cNvSpPr>
            <a:spLocks noGrp="1"/>
          </p:cNvSpPr>
          <p:nvPr>
            <p:ph type="pic" sz="quarter" idx="10"/>
          </p:nvPr>
        </p:nvSpPr>
        <p:spPr>
          <a:xfrm>
            <a:off x="0" y="0"/>
            <a:ext cx="12192000" cy="5949950"/>
          </a:xfrm>
        </p:spPr>
        <p:txBody>
          <a:bodyPr/>
          <a:lstStyle/>
          <a:p>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588623"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endParaRPr lang="ru-RU" dirty="0"/>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3" name="TextBox 1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5_Пользовательский макет">
    <p:spTree>
      <p:nvGrpSpPr>
        <p:cNvPr id="1" name=""/>
        <p:cNvGrpSpPr/>
        <p:nvPr/>
      </p:nvGrpSpPr>
      <p:grpSpPr>
        <a:xfrm>
          <a:off x="0" y="0"/>
          <a:ext cx="0" cy="0"/>
          <a:chOff x="0" y="0"/>
          <a:chExt cx="0" cy="0"/>
        </a:xfrm>
      </p:grpSpPr>
      <p:sp>
        <p:nvSpPr>
          <p:cNvPr id="23" name="Рисунок 2"/>
          <p:cNvSpPr>
            <a:spLocks noGrp="1"/>
          </p:cNvSpPr>
          <p:nvPr>
            <p:ph type="pic" sz="quarter" idx="10"/>
          </p:nvPr>
        </p:nvSpPr>
        <p:spPr>
          <a:xfrm>
            <a:off x="5358782" y="0"/>
            <a:ext cx="5261092" cy="6858000"/>
          </a:xfrm>
          <a:prstGeom prst="rect">
            <a:avLst/>
          </a:prstGeom>
        </p:spPr>
        <p:txBody>
          <a:bodyPr/>
          <a:lstStyle/>
          <a:p>
            <a:endParaRPr lang="ru-RU" dirty="0"/>
          </a:p>
        </p:txBody>
      </p:sp>
      <p:sp>
        <p:nvSpPr>
          <p:cNvPr id="24" name="TextBox 23"/>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5" name="Рисунок 24"/>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6" name="TextBox 25"/>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7" name="TextBox 26"/>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endParaRPr lang="ru-RU" dirty="0"/>
          </a:p>
        </p:txBody>
      </p:sp>
      <p:sp>
        <p:nvSpPr>
          <p:cNvPr id="8" name="Рисунок 6"/>
          <p:cNvSpPr>
            <a:spLocks noGrp="1"/>
          </p:cNvSpPr>
          <p:nvPr>
            <p:ph type="pic" sz="quarter" idx="11"/>
          </p:nvPr>
        </p:nvSpPr>
        <p:spPr>
          <a:xfrm>
            <a:off x="6096002" y="0"/>
            <a:ext cx="6095998" cy="6858000"/>
          </a:xfrm>
        </p:spPr>
        <p:txBody>
          <a:bodyPr/>
          <a:lstStyle/>
          <a:p>
            <a:endParaRPr lang="ru-R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9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endParaRPr lang="ru-RU" dirty="0"/>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TextBox 15"/>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20" name="TextBox 19"/>
          <p:cNvSpPr txBox="1"/>
          <p:nvPr userDrawn="1"/>
        </p:nvSpPr>
        <p:spPr>
          <a:xfrm>
            <a:off x="685738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TextBox 3"/>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Прямоугольник 4"/>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6" name="Прямая соединительная линия 5"/>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endParaRPr lang="ru-RU"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Два объекта">
    <p:spTree>
      <p:nvGrpSpPr>
        <p:cNvPr id="1" name=""/>
        <p:cNvGrpSpPr/>
        <p:nvPr/>
      </p:nvGrpSpPr>
      <p:grpSpPr>
        <a:xfrm>
          <a:off x="0" y="0"/>
          <a:ext cx="0" cy="0"/>
          <a:chOff x="0" y="0"/>
          <a:chExt cx="0" cy="0"/>
        </a:xfrm>
      </p:grpSpPr>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TextBox 12"/>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Рисунок 4"/>
          <p:cNvSpPr>
            <a:spLocks noGrp="1"/>
          </p:cNvSpPr>
          <p:nvPr>
            <p:ph type="pic" sz="quarter" idx="10"/>
          </p:nvPr>
        </p:nvSpPr>
        <p:spPr>
          <a:xfrm>
            <a:off x="5422791" y="2535251"/>
            <a:ext cx="1435210" cy="2506649"/>
          </a:xfrm>
        </p:spPr>
        <p:txBody>
          <a:bodyPr/>
          <a:lstStyle/>
          <a:p>
            <a:endParaRPr lang="ru-RU" dirty="0"/>
          </a:p>
        </p:txBody>
      </p:sp>
      <p:sp>
        <p:nvSpPr>
          <p:cNvPr id="19" name="Рисунок 4"/>
          <p:cNvSpPr>
            <a:spLocks noGrp="1"/>
          </p:cNvSpPr>
          <p:nvPr>
            <p:ph type="pic" sz="quarter" idx="11"/>
          </p:nvPr>
        </p:nvSpPr>
        <p:spPr>
          <a:xfrm>
            <a:off x="7654305" y="1375649"/>
            <a:ext cx="1432546" cy="2514600"/>
          </a:xfrm>
        </p:spPr>
        <p:txBody>
          <a:bodyPr/>
          <a:lstStyle/>
          <a:p>
            <a:endParaRPr lang="ru-RU" dirty="0"/>
          </a:p>
        </p:txBody>
      </p:sp>
      <p:sp>
        <p:nvSpPr>
          <p:cNvPr id="20" name="Рисунок 4"/>
          <p:cNvSpPr>
            <a:spLocks noGrp="1"/>
          </p:cNvSpPr>
          <p:nvPr>
            <p:ph type="pic" sz="quarter" idx="12"/>
          </p:nvPr>
        </p:nvSpPr>
        <p:spPr>
          <a:xfrm>
            <a:off x="9810171" y="2527300"/>
            <a:ext cx="1425022" cy="2514600"/>
          </a:xfrm>
        </p:spPr>
        <p:txBody>
          <a:bodyPr/>
          <a:lstStyle/>
          <a:p>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9" name="TextBox 8"/>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8053137" y="0"/>
            <a:ext cx="4138863" cy="6858000"/>
          </a:xfrm>
        </p:spPr>
        <p:txBody>
          <a:bodyPr/>
          <a:lstStyle/>
          <a:p>
            <a:endParaRPr lang="ru-RU" dirty="0"/>
          </a:p>
        </p:txBody>
      </p:sp>
      <p:sp>
        <p:nvSpPr>
          <p:cNvPr id="5" name="Рисунок 4"/>
          <p:cNvSpPr>
            <a:spLocks noGrp="1"/>
          </p:cNvSpPr>
          <p:nvPr>
            <p:ph type="pic" sz="quarter" idx="11"/>
          </p:nvPr>
        </p:nvSpPr>
        <p:spPr>
          <a:xfrm>
            <a:off x="1208598" y="1614114"/>
            <a:ext cx="2592125" cy="3458817"/>
          </a:xfrm>
        </p:spPr>
        <p:txBody>
          <a:bodyPr/>
          <a:lstStyle/>
          <a:p>
            <a:endParaRPr lang="ru-RU"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endParaRPr lang="ru-RU" dirty="0"/>
          </a:p>
        </p:txBody>
      </p:sp>
      <p:sp>
        <p:nvSpPr>
          <p:cNvPr id="9" name="Рисунок 8"/>
          <p:cNvSpPr>
            <a:spLocks noGrp="1"/>
          </p:cNvSpPr>
          <p:nvPr>
            <p:ph type="pic" sz="quarter" idx="11"/>
          </p:nvPr>
        </p:nvSpPr>
        <p:spPr>
          <a:xfrm>
            <a:off x="757104" y="1491578"/>
            <a:ext cx="2020887" cy="2020888"/>
          </a:xfrm>
          <a:prstGeom prst="rect">
            <a:avLst/>
          </a:prstGeom>
        </p:spPr>
        <p:txBody>
          <a:bodyPr/>
          <a:lstStyle/>
          <a:p>
            <a:endParaRPr lang="ru-RU" dirty="0"/>
          </a:p>
        </p:txBody>
      </p:sp>
      <p:sp>
        <p:nvSpPr>
          <p:cNvPr id="10" name="Рисунок 8"/>
          <p:cNvSpPr>
            <a:spLocks noGrp="1"/>
          </p:cNvSpPr>
          <p:nvPr>
            <p:ph type="pic" sz="quarter" idx="12"/>
          </p:nvPr>
        </p:nvSpPr>
        <p:spPr>
          <a:xfrm>
            <a:off x="757103" y="4306967"/>
            <a:ext cx="2020887" cy="2020888"/>
          </a:xfrm>
          <a:prstGeom prst="rect">
            <a:avLst/>
          </a:prstGeom>
        </p:spPr>
        <p:txBody>
          <a:bodyPr/>
          <a:lstStyle/>
          <a:p>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endParaRPr lang="ru-RU"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TextBox 7"/>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bg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bg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clrChange>
              <a:clrFrom>
                <a:srgbClr val="000000"/>
              </a:clrFrom>
              <a:clrTo>
                <a:srgbClr val="000000">
                  <a:alpha val="0"/>
                </a:srgbClr>
              </a:clrTo>
            </a:clrChange>
            <a:lum bright="70000" contrast="-70000"/>
          </a:blip>
          <a:stretch>
            <a:fillRect/>
          </a:stretch>
        </p:blipFill>
        <p:spPr>
          <a:xfrm>
            <a:off x="377965" y="225267"/>
            <a:ext cx="159022" cy="16079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TextBox 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bg1"/>
              </a:solidFill>
              <a:ea typeface="Karla" pitchFamily="2" charset="0"/>
              <a:cs typeface="Poppins SemiBold" panose="02000000000000000000" pitchFamily="2" charset="0"/>
            </a:endParaRPr>
          </a:p>
        </p:txBody>
      </p:sp>
      <p:sp>
        <p:nvSpPr>
          <p:cNvPr id="8" name="TextBox 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9" name="Рисунок 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0" name="TextBox 9"/>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21" name="TextBox 2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2" name="Рисунок 21"/>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9" name="Прямоугольник 8"/>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0" name="Прямая соединительная линия 9"/>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FBA0B8A0-1CEB-46D7-8974-33F4D93E0331}"/>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192002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935FF67D-0EF2-4656-B926-497F07434262}"/>
              </a:ext>
            </a:extLst>
          </p:cNvPr>
          <p:cNvSpPr>
            <a:spLocks noGrp="1"/>
          </p:cNvSpPr>
          <p:nvPr>
            <p:ph type="pic" sz="quarter" idx="10"/>
          </p:nvPr>
        </p:nvSpPr>
        <p:spPr>
          <a:xfrm>
            <a:off x="0" y="0"/>
            <a:ext cx="12192000" cy="1997869"/>
          </a:xfrm>
          <a:custGeom>
            <a:avLst/>
            <a:gdLst>
              <a:gd name="connsiteX0" fmla="*/ 0 w 24384000"/>
              <a:gd name="connsiteY0" fmla="*/ 0 h 3995738"/>
              <a:gd name="connsiteX1" fmla="*/ 24384000 w 24384000"/>
              <a:gd name="connsiteY1" fmla="*/ 0 h 3995738"/>
              <a:gd name="connsiteX2" fmla="*/ 24384000 w 24384000"/>
              <a:gd name="connsiteY2" fmla="*/ 3995738 h 3995738"/>
              <a:gd name="connsiteX3" fmla="*/ 0 w 24384000"/>
              <a:gd name="connsiteY3" fmla="*/ 3995738 h 3995738"/>
            </a:gdLst>
            <a:ahLst/>
            <a:cxnLst>
              <a:cxn ang="0">
                <a:pos x="connsiteX0" y="connsiteY0"/>
              </a:cxn>
              <a:cxn ang="0">
                <a:pos x="connsiteX1" y="connsiteY1"/>
              </a:cxn>
              <a:cxn ang="0">
                <a:pos x="connsiteX2" y="connsiteY2"/>
              </a:cxn>
              <a:cxn ang="0">
                <a:pos x="connsiteX3" y="connsiteY3"/>
              </a:cxn>
            </a:cxnLst>
            <a:rect l="l" t="t" r="r" b="b"/>
            <a:pathLst>
              <a:path w="24384000" h="3995738">
                <a:moveTo>
                  <a:pt x="0" y="0"/>
                </a:moveTo>
                <a:lnTo>
                  <a:pt x="24384000" y="0"/>
                </a:lnTo>
                <a:lnTo>
                  <a:pt x="24384000" y="3995738"/>
                </a:lnTo>
                <a:lnTo>
                  <a:pt x="0" y="3995738"/>
                </a:lnTo>
                <a:close/>
              </a:path>
            </a:pathLst>
          </a:custGeom>
        </p:spPr>
        <p:txBody>
          <a:bodyPr wrap="square">
            <a:noAutofit/>
          </a:bodyPr>
          <a:lstStyle/>
          <a:p>
            <a:endParaRPr lang="en-US"/>
          </a:p>
        </p:txBody>
      </p:sp>
    </p:spTree>
    <p:extLst>
      <p:ext uri="{BB962C8B-B14F-4D97-AF65-F5344CB8AC3E}">
        <p14:creationId xmlns:p14="http://schemas.microsoft.com/office/powerpoint/2010/main" val="396082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8" name="Рисунок 17"/>
          <p:cNvSpPr>
            <a:spLocks noGrp="1"/>
          </p:cNvSpPr>
          <p:nvPr>
            <p:ph type="pic" sz="quarter" idx="10"/>
          </p:nvPr>
        </p:nvSpPr>
        <p:spPr>
          <a:xfrm>
            <a:off x="961956" y="922338"/>
            <a:ext cx="4067311" cy="5148262"/>
          </a:xfrm>
        </p:spPr>
        <p:txBody>
          <a:bodyPr/>
          <a:lstStyle/>
          <a:p>
            <a:endParaRPr lang="ru-RU" dirty="0"/>
          </a:p>
        </p:txBody>
      </p:sp>
      <p:sp>
        <p:nvSpPr>
          <p:cNvPr id="19" name="Рисунок 17"/>
          <p:cNvSpPr>
            <a:spLocks noGrp="1"/>
          </p:cNvSpPr>
          <p:nvPr>
            <p:ph type="pic" sz="quarter" idx="11"/>
          </p:nvPr>
        </p:nvSpPr>
        <p:spPr>
          <a:xfrm>
            <a:off x="5163843" y="922338"/>
            <a:ext cx="5769836" cy="2491422"/>
          </a:xfrm>
        </p:spPr>
        <p:txBody>
          <a:bodyPr/>
          <a:lstStyle/>
          <a:p>
            <a:endParaRPr lang="ru-RU" dirty="0"/>
          </a:p>
        </p:txBody>
      </p:sp>
      <p:sp>
        <p:nvSpPr>
          <p:cNvPr id="20" name="Рисунок 17"/>
          <p:cNvSpPr>
            <a:spLocks noGrp="1"/>
          </p:cNvSpPr>
          <p:nvPr>
            <p:ph type="pic" sz="quarter" idx="12"/>
          </p:nvPr>
        </p:nvSpPr>
        <p:spPr>
          <a:xfrm>
            <a:off x="5163843" y="3544389"/>
            <a:ext cx="5769836" cy="2526211"/>
          </a:xfrm>
        </p:spPr>
        <p:txBody>
          <a:bodyPr/>
          <a:lstStyle/>
          <a:p>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9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5905500" y="2310064"/>
            <a:ext cx="4895850" cy="3107754"/>
          </a:xfrm>
        </p:spPr>
        <p:txBody>
          <a:bodyPr/>
          <a:lstStyle/>
          <a:p>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8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1518698" y="2544417"/>
            <a:ext cx="4126727" cy="2615980"/>
          </a:xfrm>
        </p:spPr>
        <p:txBody>
          <a:bodyPr/>
          <a:lstStyle/>
          <a:p>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endParaRPr lang="ru-RU" dirty="0"/>
          </a:p>
        </p:txBody>
      </p:sp>
      <p:sp>
        <p:nvSpPr>
          <p:cNvPr id="8" name="Рисунок 19"/>
          <p:cNvSpPr>
            <a:spLocks noGrp="1"/>
          </p:cNvSpPr>
          <p:nvPr>
            <p:ph type="pic" sz="quarter" idx="12"/>
          </p:nvPr>
        </p:nvSpPr>
        <p:spPr>
          <a:xfrm>
            <a:off x="6108028" y="4572000"/>
            <a:ext cx="3064043" cy="2286000"/>
          </a:xfrm>
        </p:spPr>
        <p:txBody>
          <a:bodyPr/>
          <a:lstStyle/>
          <a:p>
            <a:endParaRPr lang="ru-RU" dirty="0"/>
          </a:p>
        </p:txBody>
      </p:sp>
      <p:sp>
        <p:nvSpPr>
          <p:cNvPr id="9" name="TextBox 8"/>
          <p:cNvSpPr txBox="1"/>
          <p:nvPr userDrawn="1"/>
        </p:nvSpPr>
        <p:spPr>
          <a:xfrm>
            <a:off x="502436"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49390" y="225267"/>
            <a:ext cx="159022" cy="160799"/>
          </a:xfrm>
          <a:prstGeom prst="rect">
            <a:avLst/>
          </a:prstGeom>
        </p:spPr>
      </p:pic>
      <p:sp>
        <p:nvSpPr>
          <p:cNvPr id="11" name="Прямоугольник 10"/>
          <p:cNvSpPr/>
          <p:nvPr userDrawn="1"/>
        </p:nvSpPr>
        <p:spPr>
          <a:xfrm>
            <a:off x="263563"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487127"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136"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endParaRPr lang="ru-RU" dirty="0"/>
          </a:p>
        </p:txBody>
      </p:sp>
      <p:sp>
        <p:nvSpPr>
          <p:cNvPr id="17" name="Рисунок 21"/>
          <p:cNvSpPr>
            <a:spLocks noGrp="1"/>
          </p:cNvSpPr>
          <p:nvPr>
            <p:ph type="pic" sz="quarter" idx="14"/>
          </p:nvPr>
        </p:nvSpPr>
        <p:spPr>
          <a:xfrm>
            <a:off x="3019926" y="2286000"/>
            <a:ext cx="3092118" cy="2286000"/>
          </a:xfrm>
        </p:spPr>
        <p:txBody>
          <a:bodyPr/>
          <a:lstStyle/>
          <a:p>
            <a:endParaRPr lang="ru-RU" dirty="0"/>
          </a:p>
        </p:txBody>
      </p:sp>
      <p:sp>
        <p:nvSpPr>
          <p:cNvPr id="18" name="Рисунок 19"/>
          <p:cNvSpPr>
            <a:spLocks noGrp="1"/>
          </p:cNvSpPr>
          <p:nvPr>
            <p:ph type="pic" sz="quarter" idx="16"/>
          </p:nvPr>
        </p:nvSpPr>
        <p:spPr>
          <a:xfrm>
            <a:off x="6112044" y="0"/>
            <a:ext cx="3043988" cy="2286000"/>
          </a:xfrm>
        </p:spPr>
        <p:txBody>
          <a:bodyPr/>
          <a:lstStyle/>
          <a:p>
            <a:endParaRPr lang="ru-RU" dirty="0"/>
          </a:p>
        </p:txBody>
      </p:sp>
      <p:sp>
        <p:nvSpPr>
          <p:cNvPr id="19" name="Рисунок 21"/>
          <p:cNvSpPr>
            <a:spLocks noGrp="1"/>
          </p:cNvSpPr>
          <p:nvPr>
            <p:ph type="pic" sz="quarter" idx="18"/>
          </p:nvPr>
        </p:nvSpPr>
        <p:spPr>
          <a:xfrm>
            <a:off x="6112043" y="4572000"/>
            <a:ext cx="3043989" cy="2286000"/>
          </a:xfrm>
        </p:spPr>
        <p:txBody>
          <a:bodyPr/>
          <a:lstStyle/>
          <a:p>
            <a:endParaRPr lang="ru-RU" dirty="0"/>
          </a:p>
        </p:txBody>
      </p:sp>
      <p:sp>
        <p:nvSpPr>
          <p:cNvPr id="20" name="Рисунок 21"/>
          <p:cNvSpPr>
            <a:spLocks noGrp="1"/>
          </p:cNvSpPr>
          <p:nvPr>
            <p:ph type="pic" sz="quarter" idx="20"/>
          </p:nvPr>
        </p:nvSpPr>
        <p:spPr>
          <a:xfrm>
            <a:off x="9156032" y="2286000"/>
            <a:ext cx="3035968" cy="2286000"/>
          </a:xfrm>
        </p:spPr>
        <p:txBody>
          <a:bodyPr/>
          <a:lstStyle/>
          <a:p>
            <a:endParaRPr lang="ru-RU" dirty="0"/>
          </a:p>
        </p:txBody>
      </p:sp>
      <p:sp>
        <p:nvSpPr>
          <p:cNvPr id="21" name="Рисунок 19"/>
          <p:cNvSpPr>
            <a:spLocks noGrp="1"/>
          </p:cNvSpPr>
          <p:nvPr>
            <p:ph type="pic" sz="quarter" idx="10"/>
          </p:nvPr>
        </p:nvSpPr>
        <p:spPr>
          <a:xfrm>
            <a:off x="0" y="0"/>
            <a:ext cx="3011904" cy="2286000"/>
          </a:xfrm>
        </p:spPr>
        <p:txBody>
          <a:bodyPr/>
          <a:lstStyle/>
          <a:p>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3A474-A970-4111-AB00-CC07202BC5E5}" type="datetimeFigureOut">
              <a:rPr lang="ru-RU" smtClean="0"/>
              <a:t>02.11.2018</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7" r:id="rId6"/>
    <p:sldLayoutId id="2147483659" r:id="rId7"/>
    <p:sldLayoutId id="2147483660" r:id="rId8"/>
    <p:sldLayoutId id="2147483661" r:id="rId9"/>
    <p:sldLayoutId id="2147483662" r:id="rId10"/>
    <p:sldLayoutId id="2147483663" r:id="rId11"/>
    <p:sldLayoutId id="2147483666" r:id="rId12"/>
    <p:sldLayoutId id="2147483667" r:id="rId13"/>
    <p:sldLayoutId id="2147483672" r:id="rId14"/>
    <p:sldLayoutId id="2147483676" r:id="rId15"/>
    <p:sldLayoutId id="2147483677" r:id="rId16"/>
    <p:sldLayoutId id="2147483678" r:id="rId17"/>
    <p:sldLayoutId id="2147483679" r:id="rId18"/>
    <p:sldLayoutId id="2147483681" r:id="rId19"/>
    <p:sldLayoutId id="2147483682" r:id="rId20"/>
    <p:sldLayoutId id="2147483683" r:id="rId21"/>
    <p:sldLayoutId id="2147483684" r:id="rId22"/>
    <p:sldLayoutId id="2147483688" r:id="rId23"/>
    <p:sldLayoutId id="2147483689" r:id="rId24"/>
    <p:sldLayoutId id="2147483690" r:id="rId25"/>
    <p:sldLayoutId id="2147483691"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37.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37.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7.xml"/><Relationship Id="rId4" Type="http://schemas.microsoft.com/office/2007/relationships/hdphoto" Target="../media/hdphoto8.wdp"/></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baike.baidu.com/item/rational%20rose/11019648"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hyperlink" Target="https://blog.csdn.net/gz153016/article/details/49641847" TargetMode="External"/><Relationship Id="rId5" Type="http://schemas.openxmlformats.org/officeDocument/2006/relationships/hyperlink" Target="https://wenku.baidu.com/view/8ee621196bec0975f565e234.html" TargetMode="External"/><Relationship Id="rId4" Type="http://schemas.microsoft.com/office/2007/relationships/hdphoto" Target="../media/hdphoto9.wdp"/></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7.xml"/><Relationship Id="rId4" Type="http://schemas.microsoft.com/office/2007/relationships/hdphoto" Target="../media/hdphoto4.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rotWithShape="1">
          <a:blip r:embed="rId3" cstate="screen"/>
          <a:srcRect/>
          <a:stretch>
            <a:fillRect/>
          </a:stretch>
        </p:blipFill>
        <p:spPr>
          <a:xfrm>
            <a:off x="0" y="0"/>
            <a:ext cx="12191999" cy="6862074"/>
          </a:xfrm>
        </p:spPr>
      </p:pic>
      <p:grpSp>
        <p:nvGrpSpPr>
          <p:cNvPr id="2" name="Группа 1"/>
          <p:cNvGrpSpPr/>
          <p:nvPr/>
        </p:nvGrpSpPr>
        <p:grpSpPr>
          <a:xfrm>
            <a:off x="-5118" y="-9527"/>
            <a:ext cx="6463364" cy="6881126"/>
            <a:chOff x="-5118" y="-9527"/>
            <a:chExt cx="6463364" cy="6881126"/>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Параллелограмм 17"/>
            <p:cNvSpPr/>
            <p:nvPr/>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Заголовок 1"/>
          <p:cNvSpPr txBox="1"/>
          <p:nvPr/>
        </p:nvSpPr>
        <p:spPr>
          <a:xfrm>
            <a:off x="1155677" y="2343227"/>
            <a:ext cx="7873310" cy="2167420"/>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3800" b="1" spc="100" dirty="0">
                <a:solidFill>
                  <a:schemeClr val="bg1"/>
                </a:solidFill>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11500" b="1" spc="100" dirty="0">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 name="文本框 2">
            <a:extLst>
              <a:ext uri="{FF2B5EF4-FFF2-40B4-BE49-F238E27FC236}">
                <a16:creationId xmlns:a16="http://schemas.microsoft.com/office/drawing/2014/main" id="{7B93D222-4ECC-45FF-8A13-7E661D38E3AD}"/>
              </a:ext>
            </a:extLst>
          </p:cNvPr>
          <p:cNvSpPr txBox="1"/>
          <p:nvPr/>
        </p:nvSpPr>
        <p:spPr>
          <a:xfrm>
            <a:off x="1282332" y="856384"/>
            <a:ext cx="3810000" cy="1015663"/>
          </a:xfrm>
          <a:prstGeom prst="rect">
            <a:avLst/>
          </a:prstGeom>
          <a:noFill/>
        </p:spPr>
        <p:txBody>
          <a:bodyPr wrap="square" rtlCol="0">
            <a:spAutoFit/>
          </a:bodyPr>
          <a:lstStyle/>
          <a:p>
            <a:r>
              <a:rPr lang="en-US" altLang="zh-CN" sz="6000" dirty="0">
                <a:solidFill>
                  <a:schemeClr val="bg1"/>
                </a:solidFill>
                <a:latin typeface="Adobe Gothic Std B" panose="020B0800000000000000" pitchFamily="34" charset="-128"/>
                <a:ea typeface="Adobe Gothic Std B" panose="020B0800000000000000" pitchFamily="34" charset="-128"/>
              </a:rPr>
              <a:t>UML</a:t>
            </a:r>
            <a:r>
              <a:rPr lang="zh-CN" altLang="en-US" sz="6000" dirty="0">
                <a:solidFill>
                  <a:schemeClr val="bg1"/>
                </a:solidFill>
                <a:latin typeface="Adobe Gothic Std B" panose="020B0800000000000000" pitchFamily="34" charset="-128"/>
              </a:rPr>
              <a:t>工具</a:t>
            </a:r>
          </a:p>
        </p:txBody>
      </p:sp>
      <p:sp>
        <p:nvSpPr>
          <p:cNvPr id="4" name="文本框 3">
            <a:extLst>
              <a:ext uri="{FF2B5EF4-FFF2-40B4-BE49-F238E27FC236}">
                <a16:creationId xmlns:a16="http://schemas.microsoft.com/office/drawing/2014/main" id="{B0ABD2D5-C659-4373-978F-F1B74C1FB974}"/>
              </a:ext>
            </a:extLst>
          </p:cNvPr>
          <p:cNvSpPr txBox="1"/>
          <p:nvPr/>
        </p:nvSpPr>
        <p:spPr>
          <a:xfrm>
            <a:off x="1155677" y="4066979"/>
            <a:ext cx="2618509" cy="1938992"/>
          </a:xfrm>
          <a:prstGeom prst="rect">
            <a:avLst/>
          </a:prstGeom>
          <a:noFill/>
        </p:spPr>
        <p:txBody>
          <a:bodyPr wrap="square" rtlCol="0">
            <a:spAutoFit/>
          </a:bodyPr>
          <a:lstStyle/>
          <a:p>
            <a:r>
              <a:rPr lang="en-US" altLang="zh-CN" sz="2000" b="1" dirty="0">
                <a:solidFill>
                  <a:schemeClr val="accent6">
                    <a:lumMod val="75000"/>
                  </a:schemeClr>
                </a:solidFill>
              </a:rPr>
              <a:t>G19</a:t>
            </a:r>
            <a:r>
              <a:rPr lang="zh-CN" altLang="en-US" sz="2000" b="1" dirty="0">
                <a:solidFill>
                  <a:schemeClr val="accent6">
                    <a:lumMod val="75000"/>
                  </a:schemeClr>
                </a:solidFill>
              </a:rPr>
              <a:t>小组成员：</a:t>
            </a:r>
            <a:endParaRPr lang="en-US" altLang="zh-CN" sz="2000" b="1" dirty="0">
              <a:solidFill>
                <a:schemeClr val="accent6">
                  <a:lumMod val="75000"/>
                </a:schemeClr>
              </a:solidFill>
            </a:endParaRPr>
          </a:p>
          <a:p>
            <a:r>
              <a:rPr lang="zh-CN" altLang="en-US" sz="2000" b="1" dirty="0">
                <a:solidFill>
                  <a:schemeClr val="accent6">
                    <a:lumMod val="75000"/>
                  </a:schemeClr>
                </a:solidFill>
              </a:rPr>
              <a:t>彭慧铭（组长）</a:t>
            </a:r>
            <a:endParaRPr lang="en-US" altLang="zh-CN" sz="2000" b="1" dirty="0">
              <a:solidFill>
                <a:schemeClr val="accent6">
                  <a:lumMod val="75000"/>
                </a:schemeClr>
              </a:solidFill>
            </a:endParaRPr>
          </a:p>
          <a:p>
            <a:r>
              <a:rPr lang="zh-CN" altLang="en-US" sz="2000" b="1" dirty="0">
                <a:solidFill>
                  <a:schemeClr val="accent6">
                    <a:lumMod val="75000"/>
                  </a:schemeClr>
                </a:solidFill>
              </a:rPr>
              <a:t>胡锦波</a:t>
            </a:r>
            <a:endParaRPr lang="en-US" altLang="zh-CN" sz="2000" b="1" dirty="0">
              <a:solidFill>
                <a:schemeClr val="accent6">
                  <a:lumMod val="75000"/>
                </a:schemeClr>
              </a:solidFill>
            </a:endParaRPr>
          </a:p>
          <a:p>
            <a:r>
              <a:rPr lang="zh-CN" altLang="en-US" sz="2000" b="1" dirty="0">
                <a:solidFill>
                  <a:schemeClr val="accent6">
                    <a:lumMod val="75000"/>
                  </a:schemeClr>
                </a:solidFill>
              </a:rPr>
              <a:t>李逸欢</a:t>
            </a:r>
            <a:endParaRPr lang="en-US" altLang="zh-CN" sz="2000" b="1" dirty="0">
              <a:solidFill>
                <a:schemeClr val="accent6">
                  <a:lumMod val="75000"/>
                </a:schemeClr>
              </a:solidFill>
            </a:endParaRPr>
          </a:p>
          <a:p>
            <a:r>
              <a:rPr lang="zh-CN" altLang="en-US" sz="2000" b="1" dirty="0">
                <a:solidFill>
                  <a:schemeClr val="accent6">
                    <a:lumMod val="75000"/>
                  </a:schemeClr>
                </a:solidFill>
              </a:rPr>
              <a:t>李梦雷</a:t>
            </a:r>
            <a:endParaRPr lang="en-US" altLang="zh-CN" sz="2000" b="1" dirty="0">
              <a:solidFill>
                <a:schemeClr val="accent6">
                  <a:lumMod val="75000"/>
                </a:schemeClr>
              </a:solidFill>
            </a:endParaRPr>
          </a:p>
          <a:p>
            <a:r>
              <a:rPr lang="zh-CN" altLang="en-US" sz="2000" b="1" dirty="0">
                <a:solidFill>
                  <a:schemeClr val="accent6">
                    <a:lumMod val="75000"/>
                  </a:schemeClr>
                </a:solidFill>
              </a:rPr>
              <a:t>林鑫</a:t>
            </a:r>
          </a:p>
        </p:txBody>
      </p:sp>
      <p:pic>
        <p:nvPicPr>
          <p:cNvPr id="1026" name="图片 3">
            <a:extLst>
              <a:ext uri="{FF2B5EF4-FFF2-40B4-BE49-F238E27FC236}">
                <a16:creationId xmlns:a16="http://schemas.microsoft.com/office/drawing/2014/main" id="{0A0387DA-39DF-4D17-9AEB-C5D9AEEFC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418" y="4245900"/>
            <a:ext cx="16764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3350597" cy="321370"/>
          </a:xfrm>
          <a:prstGeom prst="rect">
            <a:avLst/>
          </a:prstGeom>
          <a:noFill/>
        </p:spPr>
        <p:txBody>
          <a:bodyPr wrap="square" rtlCol="0">
            <a:spAutoFit/>
          </a:bodyPr>
          <a:lstStyle/>
          <a:p>
            <a:pPr algn="ctr">
              <a:lnSpc>
                <a:spcPts val="1500"/>
              </a:lnSpc>
            </a:pPr>
            <a:r>
              <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4" y="2584147"/>
            <a:ext cx="5265492" cy="3600986"/>
          </a:xfrm>
          <a:prstGeom prst="rect">
            <a:avLst/>
          </a:prstGeom>
          <a:noFill/>
        </p:spPr>
        <p:txBody>
          <a:bodyPr wrap="square" rtlCol="0">
            <a:spAutoFit/>
          </a:bodyPr>
          <a:lstStyle/>
          <a:p>
            <a:r>
              <a:rPr lang="zh-CN" altLang="en-US" sz="2800" b="1" dirty="0">
                <a:latin typeface="Axure Handwriting" panose="020B0402020200020204" pitchFamily="34" charset="0"/>
              </a:rPr>
              <a:t>Rational Rose是Rational公司出品的一种面向对象的统一建模语言的</a:t>
            </a:r>
            <a:r>
              <a:rPr lang="zh-CN" altLang="en-US" sz="2800" b="1" dirty="0">
                <a:solidFill>
                  <a:srgbClr val="C00000"/>
                </a:solidFill>
                <a:latin typeface="Axure Handwriting" panose="020B0402020200020204" pitchFamily="34" charset="0"/>
              </a:rPr>
              <a:t>可视化建模工具</a:t>
            </a:r>
            <a:r>
              <a:rPr lang="zh-CN" altLang="en-US" sz="2800" b="1" dirty="0">
                <a:latin typeface="Axure Handwriting" panose="020B0402020200020204" pitchFamily="34" charset="0"/>
              </a:rPr>
              <a:t>。用于可视化建模和公司级水平软件应用的组件构造。</a:t>
            </a:r>
            <a:endParaRPr lang="en-US" altLang="zh-CN" sz="2800" b="1" dirty="0">
              <a:latin typeface="Axure Handwriting" panose="020B0402020200020204" pitchFamily="34" charset="0"/>
            </a:endParaRPr>
          </a:p>
          <a:p>
            <a:endParaRPr lang="en-US" altLang="zh-CN" sz="2800" b="1" dirty="0">
              <a:latin typeface="Axure Handwriting" panose="020B0402020200020204" pitchFamily="34" charset="0"/>
            </a:endParaRPr>
          </a:p>
          <a:p>
            <a:r>
              <a:rPr lang="zh-CN" altLang="en-US" sz="2000" b="1" dirty="0">
                <a:latin typeface="Adobe Gothic Std B" panose="020B0800000000000000" pitchFamily="34" charset="-128"/>
              </a:rPr>
              <a:t>（</a:t>
            </a:r>
            <a:r>
              <a:rPr lang="zh-CN" altLang="en-US" sz="2000" dirty="0">
                <a:latin typeface="Adobe Gothic Std B" panose="020B0800000000000000" pitchFamily="34" charset="-128"/>
              </a:rPr>
              <a:t>现在比较少的公司在使用已</a:t>
            </a:r>
            <a:r>
              <a:rPr lang="en-US" altLang="zh-CN" sz="2000" dirty="0">
                <a:latin typeface="Adobe Gothic Std B" panose="020B0800000000000000" pitchFamily="34" charset="-128"/>
                <a:ea typeface="Adobe Gothic Std B" panose="020B0800000000000000" pitchFamily="34" charset="-128"/>
              </a:rPr>
              <a:t>Rose</a:t>
            </a:r>
            <a:r>
              <a:rPr lang="zh-CN" altLang="en-US" sz="2000" dirty="0">
                <a:latin typeface="Adobe Gothic Std B" panose="020B0800000000000000" pitchFamily="34" charset="-128"/>
              </a:rPr>
              <a:t>。</a:t>
            </a:r>
            <a:r>
              <a:rPr lang="en-US" altLang="zh-CN" sz="2000" dirty="0">
                <a:latin typeface="Adobe Gothic Std B" panose="020B0800000000000000" pitchFamily="34" charset="-128"/>
                <a:ea typeface="Adobe Gothic Std B" panose="020B0800000000000000" pitchFamily="34" charset="-128"/>
              </a:rPr>
              <a:t>IBM</a:t>
            </a:r>
            <a:r>
              <a:rPr lang="zh-CN" altLang="en-US" sz="2000" dirty="0">
                <a:latin typeface="Adobe Gothic Std B" panose="020B0800000000000000" pitchFamily="34" charset="-128"/>
              </a:rPr>
              <a:t>推出了</a:t>
            </a:r>
            <a:r>
              <a:rPr lang="en-US" altLang="zh-CN" sz="2000" dirty="0">
                <a:latin typeface="Adobe Gothic Std B" panose="020B0800000000000000" pitchFamily="34" charset="-128"/>
                <a:ea typeface="Adobe Gothic Std B" panose="020B0800000000000000" pitchFamily="34" charset="-128"/>
              </a:rPr>
              <a:t>Rational Software Architect</a:t>
            </a:r>
            <a:r>
              <a:rPr lang="zh-CN" altLang="en-US" sz="2000" dirty="0">
                <a:latin typeface="Adobe Gothic Std B" panose="020B0800000000000000" pitchFamily="34" charset="-128"/>
              </a:rPr>
              <a:t>来替代</a:t>
            </a:r>
            <a:r>
              <a:rPr lang="en-US" altLang="zh-CN" sz="2000" dirty="0">
                <a:latin typeface="Adobe Gothic Std B" panose="020B0800000000000000" pitchFamily="34" charset="-128"/>
                <a:ea typeface="Adobe Gothic Std B" panose="020B0800000000000000" pitchFamily="34" charset="-128"/>
              </a:rPr>
              <a:t>Rational Rose</a:t>
            </a:r>
            <a:r>
              <a:rPr lang="zh-CN" altLang="en-US" sz="2000" dirty="0">
                <a:latin typeface="Adobe Gothic Std B" panose="020B0800000000000000" pitchFamily="34" charset="-128"/>
              </a:rPr>
              <a:t>。</a:t>
            </a:r>
            <a:r>
              <a:rPr lang="zh-CN" altLang="en-US" sz="2000" b="1" dirty="0">
                <a:latin typeface="Adobe Gothic Std B" panose="020B0800000000000000" pitchFamily="34" charset="-128"/>
              </a:rPr>
              <a:t>）</a:t>
            </a:r>
          </a:p>
        </p:txBody>
      </p:sp>
      <p:sp>
        <p:nvSpPr>
          <p:cNvPr id="14" name="TextBox 10">
            <a:extLst>
              <a:ext uri="{FF2B5EF4-FFF2-40B4-BE49-F238E27FC236}">
                <a16:creationId xmlns:a16="http://schemas.microsoft.com/office/drawing/2014/main" id="{62A56411-DC45-4B43-B3BB-036F939A9119}"/>
              </a:ext>
            </a:extLst>
          </p:cNvPr>
          <p:cNvSpPr txBox="1"/>
          <p:nvPr/>
        </p:nvSpPr>
        <p:spPr>
          <a:xfrm>
            <a:off x="5958840" y="2584147"/>
            <a:ext cx="5989320" cy="4154984"/>
          </a:xfrm>
          <a:prstGeom prst="rect">
            <a:avLst/>
          </a:prstGeom>
          <a:noFill/>
        </p:spPr>
        <p:txBody>
          <a:bodyPr wrap="square" rtlCol="0">
            <a:spAutoFit/>
          </a:bodyPr>
          <a:lstStyle/>
          <a:p>
            <a:r>
              <a:rPr lang="zh-CN" altLang="en-US" sz="2400" b="1" dirty="0">
                <a:latin typeface="Axure Handwriting" panose="020B0402020200020204" pitchFamily="34" charset="0"/>
              </a:rPr>
              <a:t>Rational Rose 是一个完全的、具有能满足所有建模环境（Web开发，数据建模，Visual Studio和 C++ ）灵活性需求的一套解决方案。Rose 允许开发人员，项目经理，系统工程师和分析人员在软件开发周期内在将需求和系统的体系架构转换成代码，消除浪费的消耗，对需求和系统的体系架构进行</a:t>
            </a:r>
            <a:r>
              <a:rPr lang="zh-CN" altLang="en-US" sz="2400" b="1" dirty="0">
                <a:solidFill>
                  <a:srgbClr val="C00000"/>
                </a:solidFill>
                <a:latin typeface="Axure Handwriting" panose="020B0402020200020204" pitchFamily="34" charset="0"/>
              </a:rPr>
              <a:t>可视化，理解和精练</a:t>
            </a:r>
            <a:r>
              <a:rPr lang="zh-CN" altLang="en-US" sz="2400" b="1" dirty="0">
                <a:latin typeface="Axure Handwriting" panose="020B0402020200020204" pitchFamily="34" charset="0"/>
              </a:rPr>
              <a:t>。通过在软件开发周期内使用同一种建模工具可以确保更快更好的创建满足客户需求的</a:t>
            </a:r>
            <a:r>
              <a:rPr lang="zh-CN" altLang="en-US" sz="2400" b="1" dirty="0">
                <a:solidFill>
                  <a:srgbClr val="C00000"/>
                </a:solidFill>
                <a:latin typeface="Axure Handwriting" panose="020B0402020200020204" pitchFamily="34" charset="0"/>
              </a:rPr>
              <a:t>可扩展的、灵活的并且可靠的</a:t>
            </a:r>
            <a:r>
              <a:rPr lang="zh-CN" altLang="en-US" sz="2400" b="1" dirty="0">
                <a:latin typeface="Axure Handwriting" panose="020B0402020200020204" pitchFamily="34" charset="0"/>
              </a:rPr>
              <a:t>应用系统。</a:t>
            </a:r>
          </a:p>
        </p:txBody>
      </p:sp>
    </p:spTree>
    <p:extLst>
      <p:ext uri="{BB962C8B-B14F-4D97-AF65-F5344CB8AC3E}">
        <p14:creationId xmlns:p14="http://schemas.microsoft.com/office/powerpoint/2010/main" val="2686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8DD036AD-614E-4624-A5F6-8A881A57EBD6}"/>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0" y="0"/>
            <a:ext cx="12192000"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6" name="Rectangle 5"/>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3</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3619050" y="3681569"/>
            <a:ext cx="4737195"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9870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1603238" y="0"/>
            <a:ext cx="5070277" cy="6858000"/>
          </a:xfrm>
        </p:spPr>
      </p:pic>
      <p:sp>
        <p:nvSpPr>
          <p:cNvPr id="29" name="Прямоугольник 28"/>
          <p:cNvSpPr/>
          <p:nvPr/>
        </p:nvSpPr>
        <p:spPr>
          <a:xfrm>
            <a:off x="0"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Заголовок 1"/>
          <p:cNvSpPr txBox="1"/>
          <p:nvPr/>
        </p:nvSpPr>
        <p:spPr>
          <a:xfrm rot="16200000">
            <a:off x="-1226709"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Подзаголовок 2"/>
          <p:cNvSpPr txBox="1"/>
          <p:nvPr/>
        </p:nvSpPr>
        <p:spPr>
          <a:xfrm>
            <a:off x="7282016" y="511283"/>
            <a:ext cx="4508202"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spc="100" dirty="0">
                <a:latin typeface="Adobe Caslon Pro Bold" panose="0205070206050A020403" pitchFamily="18" charset="0"/>
              </a:rPr>
              <a:t>Rational Rose的两个受欢迎的特征是它的提供反复式发展和</a:t>
            </a:r>
            <a:r>
              <a:rPr lang="zh-CN" altLang="en-US" sz="2000" b="1" spc="100" dirty="0">
                <a:solidFill>
                  <a:srgbClr val="C00000"/>
                </a:solidFill>
                <a:latin typeface="Adobe Caslon Pro Bold" panose="0205070206050A020403" pitchFamily="18" charset="0"/>
              </a:rPr>
              <a:t>双向工程</a:t>
            </a:r>
            <a:r>
              <a:rPr lang="zh-CN" altLang="en-US" sz="2000" b="1" spc="100" dirty="0">
                <a:latin typeface="Adobe Caslon Pro Bold" panose="0205070206050A020403" pitchFamily="18" charset="0"/>
              </a:rPr>
              <a:t>的能力。Rational Rose允许设计师利用反复发展（有时也叫进化式发展），因为在各个进程中新的应用能够被创建，通过把一个反复的输出变成下一个反复的输入。（这和瀑布式发展形成对比，在瀑布式发展中，在一个用户开始尝试之前整个工程被从头到尾的完成。）然后,当开发者开始理解组件之间是如何相互作用和在设计中进行调整时,Rational Rose能够通过回溯和更新模型的其余部分来保证代码的一致性，从而展现出被称为“</a:t>
            </a:r>
            <a:r>
              <a:rPr lang="zh-CN" altLang="en-US" sz="2000" b="1" spc="100" dirty="0">
                <a:solidFill>
                  <a:srgbClr val="C00000"/>
                </a:solidFill>
                <a:latin typeface="Adobe Caslon Pro Bold" panose="0205070206050A020403" pitchFamily="18" charset="0"/>
              </a:rPr>
              <a:t>双向工程</a:t>
            </a:r>
            <a:r>
              <a:rPr lang="zh-CN" altLang="en-US" sz="2000" b="1" spc="100" dirty="0">
                <a:latin typeface="Adobe Caslon Pro Bold" panose="0205070206050A020403" pitchFamily="18" charset="0"/>
              </a:rPr>
              <a:t>"的能力，Rational Rose是可扩展的，可以使用可下载附加项和第三方应用软件，它支持</a:t>
            </a:r>
            <a:r>
              <a:rPr lang="zh-CN" altLang="en-US" sz="2000" b="1" spc="100" dirty="0">
                <a:solidFill>
                  <a:srgbClr val="C00000"/>
                </a:solidFill>
                <a:latin typeface="Adobe Caslon Pro Bold" panose="0205070206050A020403" pitchFamily="18" charset="0"/>
              </a:rPr>
              <a:t>COM/DCOM </a:t>
            </a:r>
            <a:r>
              <a:rPr lang="zh-CN" altLang="en-US" sz="2000" b="1" spc="100" dirty="0">
                <a:latin typeface="Adobe Caslon Pro Bold" panose="0205070206050A020403" pitchFamily="18" charset="0"/>
              </a:rPr>
              <a:t>(ActiveX)，</a:t>
            </a:r>
            <a:r>
              <a:rPr lang="zh-CN" altLang="en-US" sz="2000" b="1" spc="100" dirty="0">
                <a:solidFill>
                  <a:srgbClr val="C00000"/>
                </a:solidFill>
                <a:latin typeface="Adobe Caslon Pro Bold" panose="0205070206050A020403" pitchFamily="18" charset="0"/>
              </a:rPr>
              <a:t>JavaBeans </a:t>
            </a:r>
            <a:r>
              <a:rPr lang="zh-CN" altLang="en-US" sz="2000" b="1" spc="100" dirty="0">
                <a:latin typeface="Adobe Caslon Pro Bold" panose="0205070206050A020403" pitchFamily="18" charset="0"/>
              </a:rPr>
              <a:t>和 </a:t>
            </a:r>
            <a:r>
              <a:rPr lang="zh-CN" altLang="en-US" sz="2000" b="1" spc="100" dirty="0">
                <a:solidFill>
                  <a:srgbClr val="C00000"/>
                </a:solidFill>
                <a:latin typeface="Adobe Caslon Pro Bold" panose="0205070206050A020403" pitchFamily="18" charset="0"/>
              </a:rPr>
              <a:t>Corba</a:t>
            </a:r>
            <a:r>
              <a:rPr lang="zh-CN" altLang="en-US" sz="2000" b="1" spc="100" dirty="0">
                <a:latin typeface="Adobe Caslon Pro Bold" panose="0205070206050A020403" pitchFamily="18" charset="0"/>
              </a:rPr>
              <a:t>组件标准.</a:t>
            </a:r>
          </a:p>
        </p:txBody>
      </p:sp>
      <p:sp>
        <p:nvSpPr>
          <p:cNvPr id="13" name="Прямоугольник 12"/>
          <p:cNvSpPr/>
          <p:nvPr/>
        </p:nvSpPr>
        <p:spPr>
          <a:xfrm>
            <a:off x="1608413" y="1"/>
            <a:ext cx="5070276" cy="6857999"/>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Прямая соединительная линия 13"/>
          <p:cNvCxnSpPr/>
          <p:nvPr/>
        </p:nvCxnSpPr>
        <p:spPr>
          <a:xfrm flipV="1">
            <a:off x="803209"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grpSp>
        <p:nvGrpSpPr>
          <p:cNvPr id="28" name="Группа 27"/>
          <p:cNvGrpSpPr/>
          <p:nvPr/>
        </p:nvGrpSpPr>
        <p:grpSpPr>
          <a:xfrm>
            <a:off x="3090467" y="2293197"/>
            <a:ext cx="2095821" cy="2271606"/>
            <a:chOff x="3082854" y="2315160"/>
            <a:chExt cx="2095821" cy="2271606"/>
          </a:xfrm>
        </p:grpSpPr>
        <p:sp>
          <p:nvSpPr>
            <p:cNvPr id="19" name="Шестиугольник 18"/>
            <p:cNvSpPr/>
            <p:nvPr/>
          </p:nvSpPr>
          <p:spPr>
            <a:xfrm rot="5400000">
              <a:off x="3154136" y="2500864"/>
              <a:ext cx="1963609" cy="1856273"/>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6" name="Группа 25"/>
            <p:cNvGrpSpPr/>
            <p:nvPr/>
          </p:nvGrpSpPr>
          <p:grpSpPr>
            <a:xfrm>
              <a:off x="3082854" y="2315160"/>
              <a:ext cx="2095821" cy="2271606"/>
              <a:chOff x="3082854" y="2315160"/>
              <a:chExt cx="2095821" cy="2271606"/>
            </a:xfrm>
          </p:grpSpPr>
          <p:sp>
            <p:nvSpPr>
              <p:cNvPr id="23" name="Равнобедренный треугольник 22"/>
              <p:cNvSpPr/>
              <p:nvPr/>
            </p:nvSpPr>
            <p:spPr>
              <a:xfrm rot="10800000">
                <a:off x="3093202" y="2315160"/>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Равнобедренный треугольник 23"/>
              <p:cNvSpPr/>
              <p:nvPr/>
            </p:nvSpPr>
            <p:spPr>
              <a:xfrm>
                <a:off x="3082854" y="3113449"/>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0" name="Прямоугольник 19"/>
          <p:cNvSpPr/>
          <p:nvPr/>
        </p:nvSpPr>
        <p:spPr>
          <a:xfrm>
            <a:off x="3481752" y="3345941"/>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特征</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4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4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4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4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4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13"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2" cstate="screen"/>
          <a:srcRect/>
          <a:stretch>
            <a:fillRect/>
          </a:stretch>
        </p:blipFill>
        <p:spPr>
          <a:xfrm>
            <a:off x="5358782" y="0"/>
            <a:ext cx="5261092" cy="6858000"/>
          </a:xfrm>
        </p:spPr>
      </p:pic>
      <p:sp>
        <p:nvSpPr>
          <p:cNvPr id="10" name="Прямоугольник 9"/>
          <p:cNvSpPr/>
          <p:nvPr/>
        </p:nvSpPr>
        <p:spPr>
          <a:xfrm>
            <a:off x="10588761"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Заголовок 1"/>
          <p:cNvSpPr txBox="1"/>
          <p:nvPr/>
        </p:nvSpPr>
        <p:spPr>
          <a:xfrm rot="16200000">
            <a:off x="9362052"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cxnSp>
        <p:nvCxnSpPr>
          <p:cNvPr id="12" name="Прямая соединительная линия 11"/>
          <p:cNvCxnSpPr/>
          <p:nvPr/>
        </p:nvCxnSpPr>
        <p:spPr>
          <a:xfrm flipV="1">
            <a:off x="11391970"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sp>
        <p:nvSpPr>
          <p:cNvPr id="13" name="Текст 11"/>
          <p:cNvSpPr txBox="1"/>
          <p:nvPr/>
        </p:nvSpPr>
        <p:spPr>
          <a:xfrm>
            <a:off x="951631" y="5513767"/>
            <a:ext cx="3708521" cy="109157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05</a:t>
            </a:r>
          </a:p>
          <a:p>
            <a:pPr marL="0" indent="0">
              <a:buFont typeface="Arial" panose="020B0604020202020204" pitchFamily="34" charset="0"/>
              <a:buNone/>
            </a:pPr>
            <a:r>
              <a:rPr lang="zh-CN" altLang="en-US" sz="2400" b="1" dirty="0">
                <a:latin typeface="+mn-ea"/>
              </a:rPr>
              <a:t>生成目标语言的框架代码</a:t>
            </a:r>
          </a:p>
        </p:txBody>
      </p:sp>
      <p:sp>
        <p:nvSpPr>
          <p:cNvPr id="23" name="Прямоугольник 22"/>
          <p:cNvSpPr/>
          <p:nvPr/>
        </p:nvSpPr>
        <p:spPr>
          <a:xfrm>
            <a:off x="5358782" y="0"/>
            <a:ext cx="5229979" cy="6858000"/>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Овал 26"/>
          <p:cNvSpPr/>
          <p:nvPr/>
        </p:nvSpPr>
        <p:spPr>
          <a:xfrm>
            <a:off x="7154155" y="2410326"/>
            <a:ext cx="2037347" cy="2037347"/>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Прямоугольник 19">
            <a:extLst>
              <a:ext uri="{FF2B5EF4-FFF2-40B4-BE49-F238E27FC236}">
                <a16:creationId xmlns:a16="http://schemas.microsoft.com/office/drawing/2014/main" id="{C050A75E-ACD5-4C3D-AA1B-4321A6CB1CE0}"/>
              </a:ext>
            </a:extLst>
          </p:cNvPr>
          <p:cNvSpPr/>
          <p:nvPr/>
        </p:nvSpPr>
        <p:spPr>
          <a:xfrm>
            <a:off x="7516238" y="3428999"/>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用途</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F1C3A4F0-D8B2-4B43-AEF8-5A31A361F95A}"/>
              </a:ext>
            </a:extLst>
          </p:cNvPr>
          <p:cNvSpPr txBox="1"/>
          <p:nvPr/>
        </p:nvSpPr>
        <p:spPr>
          <a:xfrm>
            <a:off x="2792607" y="318890"/>
            <a:ext cx="1843769" cy="3356275"/>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02</a:t>
            </a:r>
          </a:p>
          <a:p>
            <a:pPr marL="0" indent="0">
              <a:buNone/>
            </a:pPr>
            <a:r>
              <a:rPr lang="zh-CN" altLang="en-US" sz="2400" b="1" dirty="0">
                <a:latin typeface="+mn-ea"/>
              </a:rPr>
              <a:t>建立对象模型（表达信息系统内有哪些对象，它们之间是如何协作完成系统功能的）；</a:t>
            </a:r>
          </a:p>
        </p:txBody>
      </p:sp>
      <p:sp>
        <p:nvSpPr>
          <p:cNvPr id="28" name="Текст 11">
            <a:extLst>
              <a:ext uri="{FF2B5EF4-FFF2-40B4-BE49-F238E27FC236}">
                <a16:creationId xmlns:a16="http://schemas.microsoft.com/office/drawing/2014/main" id="{E3ED1117-ACDC-4916-A78D-664348AC186F}"/>
              </a:ext>
            </a:extLst>
          </p:cNvPr>
          <p:cNvSpPr txBox="1"/>
          <p:nvPr/>
        </p:nvSpPr>
        <p:spPr>
          <a:xfrm>
            <a:off x="442439" y="2133259"/>
            <a:ext cx="1843769" cy="3186881"/>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latin typeface="+mn-ea"/>
                <a:cs typeface="Poppins SemiBold" panose="02000000000000000000" pitchFamily="2" charset="0"/>
                <a:sym typeface="Arial" panose="020B0604020202020204" pitchFamily="34" charset="0"/>
              </a:rPr>
              <a:t>03</a:t>
            </a:r>
          </a:p>
          <a:p>
            <a:pPr marL="0" indent="0">
              <a:buNone/>
            </a:pPr>
            <a:r>
              <a:rPr lang="zh-CN" altLang="en-US" sz="2400" b="1" dirty="0">
                <a:latin typeface="+mn-ea"/>
                <a:cs typeface="Poppins SemiBold" panose="02000000000000000000" pitchFamily="2" charset="0"/>
                <a:sym typeface="Arial" panose="020B0604020202020204" pitchFamily="34" charset="0"/>
              </a:rPr>
              <a:t>对数据库进行建模，并可以在对象模型和数据模型之间进行正、逆向工程，相互同步；</a:t>
            </a:r>
          </a:p>
        </p:txBody>
      </p:sp>
      <p:sp>
        <p:nvSpPr>
          <p:cNvPr id="29" name="Текст 11">
            <a:extLst>
              <a:ext uri="{FF2B5EF4-FFF2-40B4-BE49-F238E27FC236}">
                <a16:creationId xmlns:a16="http://schemas.microsoft.com/office/drawing/2014/main" id="{BB6048A6-793D-416E-BE13-A73BD91C459A}"/>
              </a:ext>
            </a:extLst>
          </p:cNvPr>
          <p:cNvSpPr txBox="1"/>
          <p:nvPr/>
        </p:nvSpPr>
        <p:spPr>
          <a:xfrm>
            <a:off x="2761582" y="4118511"/>
            <a:ext cx="1843769" cy="1201630"/>
          </a:xfrm>
          <a:prstGeom prst="rect">
            <a:avLst/>
          </a:prstGeom>
          <a:solidFill>
            <a:schemeClr val="bg2">
              <a:lumMod val="90000"/>
            </a:schemeClr>
          </a:solid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04</a:t>
            </a:r>
          </a:p>
          <a:p>
            <a:pPr marL="0" indent="0">
              <a:buNone/>
            </a:pPr>
            <a:r>
              <a:rPr lang="zh-CN" altLang="en-US" sz="2400" b="1" dirty="0">
                <a:latin typeface="+mn-ea"/>
              </a:rPr>
              <a:t>建立构件模型</a:t>
            </a:r>
          </a:p>
        </p:txBody>
      </p:sp>
      <p:sp>
        <p:nvSpPr>
          <p:cNvPr id="30" name="Текст 11">
            <a:extLst>
              <a:ext uri="{FF2B5EF4-FFF2-40B4-BE49-F238E27FC236}">
                <a16:creationId xmlns:a16="http://schemas.microsoft.com/office/drawing/2014/main" id="{033FDB03-1C29-41FB-A217-37833DF89AB2}"/>
              </a:ext>
            </a:extLst>
          </p:cNvPr>
          <p:cNvSpPr txBox="1"/>
          <p:nvPr/>
        </p:nvSpPr>
        <p:spPr>
          <a:xfrm>
            <a:off x="478419" y="318890"/>
            <a:ext cx="1843769" cy="162074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a:p>
            <a:pPr marL="0" indent="0">
              <a:buFont typeface="Arial" panose="020B0604020202020204" pitchFamily="34" charset="0"/>
              <a:buNone/>
            </a:pPr>
            <a:r>
              <a:rPr lang="zh-CN" altLang="en-US" sz="2400" b="1" dirty="0"/>
              <a:t>对业务进行建模（工作流）；</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400"/>
                                        <p:tgtEl>
                                          <p:spTgt spid="1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4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4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4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Effect transition="in" filter="wipe(down)">
                                      <p:cBhvr>
                                        <p:cTn id="28" dur="500"/>
                                        <p:tgtEl>
                                          <p:spTgt spid="3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xEl>
                                              <p:pRg st="1" end="1"/>
                                            </p:txEl>
                                          </p:spTgt>
                                        </p:tgtEl>
                                        <p:attrNameLst>
                                          <p:attrName>style.visibility</p:attrName>
                                        </p:attrNameLst>
                                      </p:cBhvr>
                                      <p:to>
                                        <p:strVal val="visible"/>
                                      </p:to>
                                    </p:set>
                                    <p:animEffect transition="in" filter="wipe(down)">
                                      <p:cBhvr>
                                        <p:cTn id="33" dur="500"/>
                                        <p:tgtEl>
                                          <p:spTgt spid="3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down)">
                                      <p:cBhvr>
                                        <p:cTn id="38" dur="500"/>
                                        <p:tgtEl>
                                          <p:spTgt spid="2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4">
                                            <p:txEl>
                                              <p:pRg st="1" end="1"/>
                                            </p:txEl>
                                          </p:spTgt>
                                        </p:tgtEl>
                                        <p:attrNameLst>
                                          <p:attrName>style.visibility</p:attrName>
                                        </p:attrNameLst>
                                      </p:cBhvr>
                                      <p:to>
                                        <p:strVal val="visible"/>
                                      </p:to>
                                    </p:set>
                                    <p:animEffect transition="in" filter="fade">
                                      <p:cBhvr>
                                        <p:cTn id="43" dur="1000"/>
                                        <p:tgtEl>
                                          <p:spTgt spid="24">
                                            <p:txEl>
                                              <p:pRg st="1" end="1"/>
                                            </p:txEl>
                                          </p:spTgt>
                                        </p:tgtEl>
                                      </p:cBhvr>
                                    </p:animEffect>
                                    <p:anim calcmode="lin" valueType="num">
                                      <p:cBhvr>
                                        <p:cTn id="44"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down)">
                                      <p:cBhvr>
                                        <p:cTn id="50" dur="500"/>
                                        <p:tgtEl>
                                          <p:spTgt spid="28">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animEffect transition="in" filter="wipe(down)">
                                      <p:cBhvr>
                                        <p:cTn id="55" dur="500"/>
                                        <p:tgtEl>
                                          <p:spTgt spid="28">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Effect transition="in" filter="wipe(down)">
                                      <p:cBhvr>
                                        <p:cTn id="60" dur="500"/>
                                        <p:tgtEl>
                                          <p:spTgt spid="29">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9">
                                            <p:txEl>
                                              <p:pRg st="1" end="1"/>
                                            </p:txEl>
                                          </p:spTgt>
                                        </p:tgtEl>
                                        <p:attrNameLst>
                                          <p:attrName>style.visibility</p:attrName>
                                        </p:attrNameLst>
                                      </p:cBhvr>
                                      <p:to>
                                        <p:strVal val="visible"/>
                                      </p:to>
                                    </p:set>
                                    <p:animEffect transition="in" filter="wipe(down)">
                                      <p:cBhvr>
                                        <p:cTn id="65" dur="500"/>
                                        <p:tgtEl>
                                          <p:spTgt spid="29">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3">
                                            <p:txEl>
                                              <p:pRg st="0" end="0"/>
                                            </p:txEl>
                                          </p:spTgt>
                                        </p:tgtEl>
                                        <p:attrNameLst>
                                          <p:attrName>style.visibility</p:attrName>
                                        </p:attrNameLst>
                                      </p:cBhvr>
                                      <p:to>
                                        <p:strVal val="visible"/>
                                      </p:to>
                                    </p:set>
                                    <p:animEffect transition="in" filter="wipe(down)">
                                      <p:cBhvr>
                                        <p:cTn id="70" dur="500"/>
                                        <p:tgtEl>
                                          <p:spTgt spid="13">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3">
                                            <p:txEl>
                                              <p:pRg st="1" end="1"/>
                                            </p:txEl>
                                          </p:spTgt>
                                        </p:tgtEl>
                                        <p:attrNameLst>
                                          <p:attrName>style.visibility</p:attrName>
                                        </p:attrNameLst>
                                      </p:cBhvr>
                                      <p:to>
                                        <p:strVal val="visible"/>
                                      </p:to>
                                    </p:set>
                                    <p:animEffect transition="in" filter="wipe(down)">
                                      <p:cBhvr>
                                        <p:cTn id="7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4</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086475" y="3681569"/>
            <a:ext cx="4019049"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146926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主界面组成</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9A86203F-4211-4E1E-9C85-0CF12B26124D}"/>
              </a:ext>
            </a:extLst>
          </p:cNvPr>
          <p:cNvPicPr>
            <a:picLocks noChangeAspect="1"/>
          </p:cNvPicPr>
          <p:nvPr/>
        </p:nvPicPr>
        <p:blipFill>
          <a:blip r:embed="rId4"/>
          <a:stretch>
            <a:fillRect/>
          </a:stretch>
        </p:blipFill>
        <p:spPr>
          <a:xfrm>
            <a:off x="2622639" y="1660223"/>
            <a:ext cx="9410333" cy="5022059"/>
          </a:xfrm>
          <a:prstGeom prst="rect">
            <a:avLst/>
          </a:prstGeom>
        </p:spPr>
      </p:pic>
      <p:sp>
        <p:nvSpPr>
          <p:cNvPr id="6" name="矩形 5">
            <a:extLst>
              <a:ext uri="{FF2B5EF4-FFF2-40B4-BE49-F238E27FC236}">
                <a16:creationId xmlns:a16="http://schemas.microsoft.com/office/drawing/2014/main" id="{8CDC999B-838C-4FBD-BDDF-EF8D8B2D77CB}"/>
              </a:ext>
            </a:extLst>
          </p:cNvPr>
          <p:cNvSpPr/>
          <p:nvPr/>
        </p:nvSpPr>
        <p:spPr>
          <a:xfrm>
            <a:off x="2622639" y="1921565"/>
            <a:ext cx="3764909" cy="23853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C0D2B72-25F8-4E30-9E1B-E04EF4DE4269}"/>
              </a:ext>
            </a:extLst>
          </p:cNvPr>
          <p:cNvSpPr/>
          <p:nvPr/>
        </p:nvSpPr>
        <p:spPr>
          <a:xfrm>
            <a:off x="2622639" y="2213112"/>
            <a:ext cx="2042126" cy="153725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E345594-1AEC-46C7-A56B-15985F54C4C4}"/>
              </a:ext>
            </a:extLst>
          </p:cNvPr>
          <p:cNvSpPr/>
          <p:nvPr/>
        </p:nvSpPr>
        <p:spPr>
          <a:xfrm>
            <a:off x="4664765" y="2213112"/>
            <a:ext cx="284463" cy="20540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385BC7E-EB2F-4196-BA93-605AA1307FCD}"/>
              </a:ext>
            </a:extLst>
          </p:cNvPr>
          <p:cNvSpPr/>
          <p:nvPr/>
        </p:nvSpPr>
        <p:spPr>
          <a:xfrm>
            <a:off x="2712860" y="4877689"/>
            <a:ext cx="1951905"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4386768-A7E7-44D8-8CD2-D631BCA1FDFB}"/>
              </a:ext>
            </a:extLst>
          </p:cNvPr>
          <p:cNvSpPr/>
          <p:nvPr/>
        </p:nvSpPr>
        <p:spPr>
          <a:xfrm>
            <a:off x="5074936" y="2319129"/>
            <a:ext cx="5420785" cy="255856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05F17D4-6752-410E-94ED-DECB3C83D82A}"/>
              </a:ext>
            </a:extLst>
          </p:cNvPr>
          <p:cNvCxnSpPr>
            <a:cxnSpLocks/>
          </p:cNvCxnSpPr>
          <p:nvPr/>
        </p:nvCxnSpPr>
        <p:spPr>
          <a:xfrm flipH="1">
            <a:off x="2035188" y="2999388"/>
            <a:ext cx="5815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1732482-EA98-40F7-8E49-8E2B2C3B6A37}"/>
              </a:ext>
            </a:extLst>
          </p:cNvPr>
          <p:cNvCxnSpPr>
            <a:stCxn id="6" idx="0"/>
          </p:cNvCxnSpPr>
          <p:nvPr/>
        </p:nvCxnSpPr>
        <p:spPr>
          <a:xfrm flipV="1">
            <a:off x="4505094" y="1340135"/>
            <a:ext cx="848784" cy="581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1F960FF-C2D1-421E-9333-C261CA5B7AF1}"/>
              </a:ext>
            </a:extLst>
          </p:cNvPr>
          <p:cNvCxnSpPr>
            <a:stCxn id="12" idx="0"/>
          </p:cNvCxnSpPr>
          <p:nvPr/>
        </p:nvCxnSpPr>
        <p:spPr>
          <a:xfrm flipV="1">
            <a:off x="4806997" y="1340135"/>
            <a:ext cx="533629" cy="872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A476F24-9FAB-4811-AFCB-04BDDD65DBCF}"/>
              </a:ext>
            </a:extLst>
          </p:cNvPr>
          <p:cNvCxnSpPr>
            <a:cxnSpLocks/>
            <a:stCxn id="16" idx="3"/>
          </p:cNvCxnSpPr>
          <p:nvPr/>
        </p:nvCxnSpPr>
        <p:spPr>
          <a:xfrm>
            <a:off x="10495721" y="3598409"/>
            <a:ext cx="39756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BB131F2-0999-41A9-8802-08E21B47D5D7}"/>
              </a:ext>
            </a:extLst>
          </p:cNvPr>
          <p:cNvSpPr/>
          <p:nvPr/>
        </p:nvSpPr>
        <p:spPr>
          <a:xfrm>
            <a:off x="2789731" y="5646315"/>
            <a:ext cx="4326686"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801FA90A-247D-4338-B7F4-CD76E430625D}"/>
              </a:ext>
            </a:extLst>
          </p:cNvPr>
          <p:cNvCxnSpPr>
            <a:cxnSpLocks/>
            <a:stCxn id="28" idx="3"/>
          </p:cNvCxnSpPr>
          <p:nvPr/>
        </p:nvCxnSpPr>
        <p:spPr>
          <a:xfrm>
            <a:off x="7116417" y="5966403"/>
            <a:ext cx="7686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35FBE09-3C6E-4238-AD39-CAB4DD584438}"/>
              </a:ext>
            </a:extLst>
          </p:cNvPr>
          <p:cNvSpPr/>
          <p:nvPr/>
        </p:nvSpPr>
        <p:spPr>
          <a:xfrm>
            <a:off x="5406886" y="858566"/>
            <a:ext cx="227498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工具栏：用于迅速访问常用命令。</a:t>
            </a:r>
          </a:p>
        </p:txBody>
      </p:sp>
      <p:sp>
        <p:nvSpPr>
          <p:cNvPr id="34" name="矩形: 圆角 33">
            <a:extLst>
              <a:ext uri="{FF2B5EF4-FFF2-40B4-BE49-F238E27FC236}">
                <a16:creationId xmlns:a16="http://schemas.microsoft.com/office/drawing/2014/main" id="{10FA7B41-8C6A-407F-9A08-39D770A7C976}"/>
              </a:ext>
            </a:extLst>
          </p:cNvPr>
          <p:cNvSpPr/>
          <p:nvPr/>
        </p:nvSpPr>
        <p:spPr>
          <a:xfrm>
            <a:off x="230278" y="2551645"/>
            <a:ext cx="1763253" cy="899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浏览器：用于在模型中迅速漫游。 </a:t>
            </a:r>
          </a:p>
        </p:txBody>
      </p:sp>
      <p:sp>
        <p:nvSpPr>
          <p:cNvPr id="35" name="矩形: 圆角 34">
            <a:extLst>
              <a:ext uri="{FF2B5EF4-FFF2-40B4-BE49-F238E27FC236}">
                <a16:creationId xmlns:a16="http://schemas.microsoft.com/office/drawing/2014/main" id="{73E98F4F-7669-48C7-A33D-5C80A8EE74FA}"/>
              </a:ext>
            </a:extLst>
          </p:cNvPr>
          <p:cNvSpPr/>
          <p:nvPr/>
        </p:nvSpPr>
        <p:spPr>
          <a:xfrm>
            <a:off x="10931109" y="2845517"/>
            <a:ext cx="1244450" cy="1505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框图窗口：用于显示和编辑一个或几个UML框图。  </a:t>
            </a:r>
          </a:p>
          <a:p>
            <a:pPr algn="ctr"/>
            <a:endParaRPr lang="zh-CN" altLang="en-US" dirty="0"/>
          </a:p>
        </p:txBody>
      </p:sp>
      <p:sp>
        <p:nvSpPr>
          <p:cNvPr id="36" name="矩形: 圆角 35">
            <a:extLst>
              <a:ext uri="{FF2B5EF4-FFF2-40B4-BE49-F238E27FC236}">
                <a16:creationId xmlns:a16="http://schemas.microsoft.com/office/drawing/2014/main" id="{6B7F06C8-15B8-4EE9-BBDB-70AE645B8685}"/>
              </a:ext>
            </a:extLst>
          </p:cNvPr>
          <p:cNvSpPr/>
          <p:nvPr/>
        </p:nvSpPr>
        <p:spPr>
          <a:xfrm>
            <a:off x="8007587" y="5630580"/>
            <a:ext cx="3023395" cy="640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日志：用于查看错误信息和报告各个命令的结果。</a:t>
            </a:r>
          </a:p>
        </p:txBody>
      </p:sp>
      <p:sp>
        <p:nvSpPr>
          <p:cNvPr id="37" name="矩形: 圆角 36">
            <a:extLst>
              <a:ext uri="{FF2B5EF4-FFF2-40B4-BE49-F238E27FC236}">
                <a16:creationId xmlns:a16="http://schemas.microsoft.com/office/drawing/2014/main" id="{1810A019-B4CD-47A2-9BC1-39DDAE39CA74}"/>
              </a:ext>
            </a:extLst>
          </p:cNvPr>
          <p:cNvSpPr/>
          <p:nvPr/>
        </p:nvSpPr>
        <p:spPr>
          <a:xfrm>
            <a:off x="302528" y="4534848"/>
            <a:ext cx="1618752" cy="1325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文档窗口：用于查看或更新模型元素的文档。 </a:t>
            </a:r>
          </a:p>
          <a:p>
            <a:pPr algn="ctr"/>
            <a:endParaRPr lang="zh-CN" altLang="en-US" dirty="0"/>
          </a:p>
        </p:txBody>
      </p:sp>
      <p:cxnSp>
        <p:nvCxnSpPr>
          <p:cNvPr id="39" name="直接箭头连接符 38">
            <a:extLst>
              <a:ext uri="{FF2B5EF4-FFF2-40B4-BE49-F238E27FC236}">
                <a16:creationId xmlns:a16="http://schemas.microsoft.com/office/drawing/2014/main" id="{F981B309-908C-4CC0-A5C2-07AC132E021A}"/>
              </a:ext>
            </a:extLst>
          </p:cNvPr>
          <p:cNvCxnSpPr>
            <a:stCxn id="15" idx="1"/>
          </p:cNvCxnSpPr>
          <p:nvPr/>
        </p:nvCxnSpPr>
        <p:spPr>
          <a:xfrm flipH="1">
            <a:off x="2035188" y="5197777"/>
            <a:ext cx="6776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F735DAE-7398-4FAB-A3A7-F8A48BE8C400}"/>
              </a:ext>
            </a:extLst>
          </p:cNvPr>
          <p:cNvSpPr txBox="1"/>
          <p:nvPr/>
        </p:nvSpPr>
        <p:spPr>
          <a:xfrm>
            <a:off x="8007587" y="421245"/>
            <a:ext cx="3963755" cy="646331"/>
          </a:xfrm>
          <a:prstGeom prst="rect">
            <a:avLst/>
          </a:prstGeom>
          <a:noFill/>
        </p:spPr>
        <p:txBody>
          <a:bodyPr wrap="square" rtlCol="0">
            <a:spAutoFit/>
          </a:bodyPr>
          <a:lstStyle/>
          <a:p>
            <a:r>
              <a:rPr lang="zh-CN" altLang="en-US" b="1" dirty="0"/>
              <a:t>Rose界面的五大部分是浏览器、文档工具、工具栏、框图窗口和日志。</a:t>
            </a:r>
          </a:p>
        </p:txBody>
      </p:sp>
    </p:spTree>
    <p:extLst>
      <p:ext uri="{BB962C8B-B14F-4D97-AF65-F5344CB8AC3E}">
        <p14:creationId xmlns:p14="http://schemas.microsoft.com/office/powerpoint/2010/main" val="35662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7" grpId="0" animBg="1"/>
      <p:bldP spid="12" grpId="0" animBg="1"/>
      <p:bldP spid="15" grpId="0" animBg="1"/>
      <p:bldP spid="16" grpId="0" animBg="1"/>
      <p:bldP spid="28" grpId="0" animBg="1"/>
      <p:bldP spid="33" grpId="0" animBg="1"/>
      <p:bldP spid="34" grpId="0" animBg="1"/>
      <p:bldP spid="35" grpId="0" animBg="1"/>
      <p:bldP spid="36" grpId="0" animBg="1"/>
      <p:bldP spid="37"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79247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浏览器</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50462" y="1321524"/>
            <a:ext cx="6518495"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浏览器是层次结构，用于在</a:t>
            </a:r>
            <a:r>
              <a:rPr lang="en-US" altLang="zh-CN" dirty="0"/>
              <a:t>Rose</a:t>
            </a:r>
            <a:r>
              <a:rPr lang="zh-CN" altLang="en-US" dirty="0"/>
              <a:t>模型中迅速漫游。在浏览器中显示了模型中增加的一切，如参与者、用例、类、组件等等。</a:t>
            </a:r>
            <a:endParaRPr lang="en-US" altLang="zh-CN" dirty="0"/>
          </a:p>
          <a:p>
            <a:r>
              <a:rPr lang="zh-CN" altLang="en-US" dirty="0"/>
              <a:t>浏览器中包含四个视图Use Case视图、Logical视图、Component视图和Deployment视图。点击每个视图的右键选择new就可以看到这个视图所包含的一些模型元素。 </a:t>
            </a:r>
          </a:p>
        </p:txBody>
      </p:sp>
      <p:pic>
        <p:nvPicPr>
          <p:cNvPr id="10" name="图片 9">
            <a:extLst>
              <a:ext uri="{FF2B5EF4-FFF2-40B4-BE49-F238E27FC236}">
                <a16:creationId xmlns:a16="http://schemas.microsoft.com/office/drawing/2014/main" id="{53A0F0DF-79BE-4CD2-90D1-11D634E3D3C7}"/>
              </a:ext>
            </a:extLst>
          </p:cNvPr>
          <p:cNvPicPr>
            <a:picLocks noChangeAspect="1"/>
          </p:cNvPicPr>
          <p:nvPr/>
        </p:nvPicPr>
        <p:blipFill>
          <a:blip r:embed="rId4"/>
          <a:stretch>
            <a:fillRect/>
          </a:stretch>
        </p:blipFill>
        <p:spPr>
          <a:xfrm>
            <a:off x="7781678" y="460072"/>
            <a:ext cx="3997601" cy="5030994"/>
          </a:xfrm>
          <a:prstGeom prst="rect">
            <a:avLst/>
          </a:prstGeom>
        </p:spPr>
      </p:pic>
      <p:sp>
        <p:nvSpPr>
          <p:cNvPr id="11" name="文本框 10">
            <a:extLst>
              <a:ext uri="{FF2B5EF4-FFF2-40B4-BE49-F238E27FC236}">
                <a16:creationId xmlns:a16="http://schemas.microsoft.com/office/drawing/2014/main" id="{2A2E59AF-C7BF-45E4-AA12-943BE9107DEA}"/>
              </a:ext>
            </a:extLst>
          </p:cNvPr>
          <p:cNvSpPr txBox="1"/>
          <p:nvPr/>
        </p:nvSpPr>
        <p:spPr>
          <a:xfrm>
            <a:off x="850462" y="2967807"/>
            <a:ext cx="6518495" cy="3693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rgbClr val="FF0000"/>
                </a:solidFill>
              </a:rPr>
              <a:t>用例视图（</a:t>
            </a:r>
            <a:r>
              <a:rPr lang="en-US" altLang="zh-CN" dirty="0">
                <a:solidFill>
                  <a:srgbClr val="FF0000"/>
                </a:solidFill>
              </a:rPr>
              <a:t>UseCaseView</a:t>
            </a:r>
            <a:r>
              <a:rPr lang="zh-CN" altLang="en-US" dirty="0">
                <a:solidFill>
                  <a:srgbClr val="FF0000"/>
                </a:solidFill>
              </a:rPr>
              <a:t>）</a:t>
            </a:r>
          </a:p>
          <a:p>
            <a:r>
              <a:rPr lang="zh-CN" altLang="en-US" dirty="0"/>
              <a:t>  用例视图展示了系统的参与者和用例 （</a:t>
            </a:r>
            <a:r>
              <a:rPr lang="en-US" altLang="zh-CN" dirty="0"/>
              <a:t>use case</a:t>
            </a:r>
            <a:r>
              <a:rPr lang="zh-CN" altLang="en-US" dirty="0"/>
              <a:t>）是怎么相互作用的。</a:t>
            </a:r>
            <a:endParaRPr lang="en-US" altLang="zh-CN" dirty="0"/>
          </a:p>
          <a:p>
            <a:r>
              <a:rPr lang="zh-CN" altLang="en-US" dirty="0">
                <a:solidFill>
                  <a:srgbClr val="FF0000"/>
                </a:solidFill>
              </a:rPr>
              <a:t>逻辑视图（</a:t>
            </a:r>
            <a:r>
              <a:rPr lang="en-US" altLang="zh-CN" dirty="0">
                <a:solidFill>
                  <a:srgbClr val="FF0000"/>
                </a:solidFill>
              </a:rPr>
              <a:t>LogicalView</a:t>
            </a:r>
            <a:r>
              <a:rPr lang="zh-CN" altLang="en-US" dirty="0">
                <a:solidFill>
                  <a:srgbClr val="FF0000"/>
                </a:solidFill>
              </a:rPr>
              <a:t>）</a:t>
            </a:r>
          </a:p>
          <a:p>
            <a:r>
              <a:rPr lang="zh-CN" altLang="en-US" dirty="0">
                <a:latin typeface="+mn-ea"/>
              </a:rPr>
              <a:t>逻辑视图又称为设计视图（</a:t>
            </a:r>
            <a:r>
              <a:rPr lang="en-US" altLang="zh-CN" dirty="0">
                <a:latin typeface="+mn-ea"/>
              </a:rPr>
              <a:t>Design View</a:t>
            </a:r>
            <a:r>
              <a:rPr lang="zh-CN" altLang="en-US" dirty="0">
                <a:latin typeface="+mn-ea"/>
              </a:rPr>
              <a:t>）。</a:t>
            </a:r>
            <a:r>
              <a:rPr lang="en-US" altLang="zh-CN" dirty="0">
                <a:latin typeface="+mn-ea"/>
              </a:rPr>
              <a:t>Logical View</a:t>
            </a:r>
            <a:r>
              <a:rPr lang="zh-CN" altLang="en-US" dirty="0">
                <a:latin typeface="+mn-ea"/>
              </a:rPr>
              <a:t>关注系统如何实现使用案例中提出的功能，它提供系统的详细图形，描述组件间如何关联。</a:t>
            </a:r>
          </a:p>
          <a:p>
            <a:r>
              <a:rPr lang="zh-CN" altLang="en-US" dirty="0">
                <a:solidFill>
                  <a:srgbClr val="FF0000"/>
                </a:solidFill>
                <a:latin typeface="+mn-ea"/>
              </a:rPr>
              <a:t>组件视图（</a:t>
            </a:r>
            <a:r>
              <a:rPr lang="en-US" altLang="zh-CN" dirty="0">
                <a:solidFill>
                  <a:srgbClr val="FF0000"/>
                </a:solidFill>
                <a:latin typeface="+mn-ea"/>
              </a:rPr>
              <a:t>Component View</a:t>
            </a:r>
            <a:r>
              <a:rPr lang="zh-CN" altLang="en-US" dirty="0">
                <a:solidFill>
                  <a:srgbClr val="FF0000"/>
                </a:solidFill>
                <a:latin typeface="+mn-ea"/>
              </a:rPr>
              <a:t>）</a:t>
            </a:r>
          </a:p>
          <a:p>
            <a:r>
              <a:rPr lang="zh-CN" altLang="en-US" dirty="0">
                <a:latin typeface="+mn-ea"/>
              </a:rPr>
              <a:t>组件视图显示代码模块间的关系。通过组件视图可以知道哪些组件是代 码库，哪些组件是运行组件。</a:t>
            </a:r>
            <a:r>
              <a:rPr lang="zh-CN" altLang="en-US" i="1" dirty="0">
                <a:latin typeface="+mn-ea"/>
              </a:rPr>
              <a:t> </a:t>
            </a:r>
            <a:endParaRPr lang="zh-CN" altLang="en-US" dirty="0">
              <a:latin typeface="+mn-ea"/>
            </a:endParaRPr>
          </a:p>
          <a:p>
            <a:r>
              <a:rPr lang="zh-CN" altLang="en-US" dirty="0">
                <a:solidFill>
                  <a:srgbClr val="FF0000"/>
                </a:solidFill>
              </a:rPr>
              <a:t>部署视图（</a:t>
            </a:r>
            <a:r>
              <a:rPr lang="en-US" altLang="zh-CN" dirty="0">
                <a:solidFill>
                  <a:srgbClr val="FF0000"/>
                </a:solidFill>
              </a:rPr>
              <a:t>Deployment View</a:t>
            </a:r>
            <a:r>
              <a:rPr lang="zh-CN" altLang="en-US" dirty="0">
                <a:solidFill>
                  <a:srgbClr val="FF0000"/>
                </a:solidFill>
              </a:rPr>
              <a:t>）</a:t>
            </a:r>
          </a:p>
          <a:p>
            <a:r>
              <a:rPr lang="zh-CN" altLang="en-US" dirty="0"/>
              <a:t>部署视图显示进程和设备及其相互间的实际连接，它关注系统的实际部署，可能与系统的逻辑结构有所不同。</a:t>
            </a:r>
          </a:p>
        </p:txBody>
      </p:sp>
    </p:spTree>
    <p:extLst>
      <p:ext uri="{BB962C8B-B14F-4D97-AF65-F5344CB8AC3E}">
        <p14:creationId xmlns:p14="http://schemas.microsoft.com/office/powerpoint/2010/main" val="40583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1259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框图窗口</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1F18503B-48A2-4236-B10F-B3E819394B7B}"/>
              </a:ext>
            </a:extLst>
          </p:cNvPr>
          <p:cNvPicPr>
            <a:picLocks noChangeAspect="1"/>
          </p:cNvPicPr>
          <p:nvPr/>
        </p:nvPicPr>
        <p:blipFill>
          <a:blip r:embed="rId4"/>
          <a:stretch>
            <a:fillRect/>
          </a:stretch>
        </p:blipFill>
        <p:spPr>
          <a:xfrm>
            <a:off x="402949" y="1882624"/>
            <a:ext cx="9848850" cy="4762500"/>
          </a:xfrm>
          <a:prstGeom prst="rect">
            <a:avLst/>
          </a:prstGeom>
        </p:spPr>
      </p:pic>
      <p:sp>
        <p:nvSpPr>
          <p:cNvPr id="6" name="矩形 5">
            <a:extLst>
              <a:ext uri="{FF2B5EF4-FFF2-40B4-BE49-F238E27FC236}">
                <a16:creationId xmlns:a16="http://schemas.microsoft.com/office/drawing/2014/main" id="{D9467C58-6742-4098-967C-06BA15931DD4}"/>
              </a:ext>
            </a:extLst>
          </p:cNvPr>
          <p:cNvSpPr/>
          <p:nvPr/>
        </p:nvSpPr>
        <p:spPr>
          <a:xfrm>
            <a:off x="6096000" y="212876"/>
            <a:ext cx="4837043" cy="1456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框图窗口：我们可以浏览模型中的一个或几个</a:t>
            </a:r>
            <a:r>
              <a:rPr lang="en-US" altLang="zh-CN" dirty="0"/>
              <a:t>UML</a:t>
            </a:r>
            <a:r>
              <a:rPr lang="zh-CN" altLang="en-US" dirty="0"/>
              <a:t>框图。改变框图中的元素时，</a:t>
            </a:r>
            <a:r>
              <a:rPr lang="en-US" altLang="zh-CN" dirty="0"/>
              <a:t>Rose</a:t>
            </a:r>
            <a:r>
              <a:rPr lang="zh-CN" altLang="en-US" dirty="0"/>
              <a:t>自动更新浏览器。同样用浏览器改变元素时，</a:t>
            </a:r>
            <a:r>
              <a:rPr lang="en-US" altLang="zh-CN" dirty="0"/>
              <a:t>Rose</a:t>
            </a:r>
            <a:r>
              <a:rPr lang="zh-CN" altLang="en-US" dirty="0"/>
              <a:t>自动更新相应框图。这样，</a:t>
            </a:r>
            <a:r>
              <a:rPr lang="en-US" altLang="zh-CN" dirty="0"/>
              <a:t>Rose</a:t>
            </a:r>
            <a:r>
              <a:rPr lang="zh-CN" altLang="en-US" dirty="0"/>
              <a:t>就可以保证模型的一致性。</a:t>
            </a:r>
          </a:p>
        </p:txBody>
      </p:sp>
    </p:spTree>
    <p:extLst>
      <p:ext uri="{BB962C8B-B14F-4D97-AF65-F5344CB8AC3E}">
        <p14:creationId xmlns:p14="http://schemas.microsoft.com/office/powerpoint/2010/main" val="386662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93133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建立用例图 </a:t>
            </a:r>
            <a:r>
              <a:rPr lang="en-US" altLang="zh-CN" sz="1600" dirty="0">
                <a:solidFill>
                  <a:srgbClr val="3737DD"/>
                </a:solidFill>
                <a:ea typeface="Open Sans Semibold" panose="020B0706030804020204" pitchFamily="34" charset="0"/>
                <a:cs typeface="Open Sans Semibold" panose="020B0706030804020204" pitchFamily="34" charset="0"/>
              </a:rPr>
              <a:t>use case diagram </a:t>
            </a:r>
            <a:endParaRPr lang="en-US" sz="1600" dirty="0">
              <a:solidFill>
                <a:srgbClr val="3737DD"/>
              </a:solidFill>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834DBDF6-A4BA-4A25-A9DA-B8BCCB53407C}"/>
              </a:ext>
            </a:extLst>
          </p:cNvPr>
          <p:cNvSpPr/>
          <p:nvPr/>
        </p:nvSpPr>
        <p:spPr>
          <a:xfrm>
            <a:off x="1060174" y="1660223"/>
            <a:ext cx="3396868" cy="2978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从用例图中我们可以看到系统干什么，与谁交互。用例是系统提供的功能，参与者是系统与谁交互，参与者可以是人、系统或其他实体。一个系统可以创建一个或多个用例图。</a:t>
            </a:r>
            <a:endParaRPr lang="en-US" altLang="zh-CN" dirty="0"/>
          </a:p>
          <a:p>
            <a:r>
              <a:rPr lang="zh-CN" altLang="en-US" dirty="0"/>
              <a:t>用例图一般由</a:t>
            </a:r>
            <a:r>
              <a:rPr lang="zh-CN" altLang="en-US" dirty="0">
                <a:solidFill>
                  <a:srgbClr val="C00000"/>
                </a:solidFill>
              </a:rPr>
              <a:t>参与者</a:t>
            </a:r>
            <a:r>
              <a:rPr lang="en-US" altLang="zh-CN" dirty="0">
                <a:solidFill>
                  <a:srgbClr val="C00000"/>
                </a:solidFill>
              </a:rPr>
              <a:t>(Actor)</a:t>
            </a:r>
            <a:r>
              <a:rPr lang="zh-CN" altLang="en-US" dirty="0">
                <a:solidFill>
                  <a:srgbClr val="C00000"/>
                </a:solidFill>
              </a:rPr>
              <a:t>、用例</a:t>
            </a:r>
            <a:r>
              <a:rPr lang="en-US" altLang="zh-CN" dirty="0">
                <a:solidFill>
                  <a:srgbClr val="C00000"/>
                </a:solidFill>
              </a:rPr>
              <a:t>(Use Case)</a:t>
            </a:r>
            <a:r>
              <a:rPr lang="zh-CN" altLang="en-US" dirty="0">
                <a:solidFill>
                  <a:srgbClr val="C00000"/>
                </a:solidFill>
              </a:rPr>
              <a:t>、系统边界、箭头</a:t>
            </a:r>
            <a:r>
              <a:rPr lang="zh-CN" altLang="en-US" dirty="0"/>
              <a:t>组成。</a:t>
            </a:r>
          </a:p>
        </p:txBody>
      </p:sp>
      <p:pic>
        <p:nvPicPr>
          <p:cNvPr id="8" name="图片 7">
            <a:extLst>
              <a:ext uri="{FF2B5EF4-FFF2-40B4-BE49-F238E27FC236}">
                <a16:creationId xmlns:a16="http://schemas.microsoft.com/office/drawing/2014/main" id="{CF8F4493-991F-467C-94F1-E6355E411B13}"/>
              </a:ext>
            </a:extLst>
          </p:cNvPr>
          <p:cNvPicPr>
            <a:picLocks noChangeAspect="1"/>
          </p:cNvPicPr>
          <p:nvPr/>
        </p:nvPicPr>
        <p:blipFill>
          <a:blip r:embed="rId4"/>
          <a:stretch>
            <a:fillRect/>
          </a:stretch>
        </p:blipFill>
        <p:spPr>
          <a:xfrm>
            <a:off x="5084520" y="1229331"/>
            <a:ext cx="6480000" cy="4570955"/>
          </a:xfrm>
          <a:prstGeom prst="rect">
            <a:avLst/>
          </a:prstGeom>
        </p:spPr>
      </p:pic>
    </p:spTree>
    <p:extLst>
      <p:ext uri="{BB962C8B-B14F-4D97-AF65-F5344CB8AC3E}">
        <p14:creationId xmlns:p14="http://schemas.microsoft.com/office/powerpoint/2010/main" val="71045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04450"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参与者</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11" name="矩形 10">
            <a:extLst>
              <a:ext uri="{FF2B5EF4-FFF2-40B4-BE49-F238E27FC236}">
                <a16:creationId xmlns:a16="http://schemas.microsoft.com/office/drawing/2014/main" id="{D709BC09-A6FE-4F16-98B0-4043073D6E37}"/>
              </a:ext>
            </a:extLst>
          </p:cNvPr>
          <p:cNvSpPr/>
          <p:nvPr/>
        </p:nvSpPr>
        <p:spPr>
          <a:xfrm>
            <a:off x="726908" y="1660222"/>
            <a:ext cx="3931333" cy="404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a:t>
            </a:r>
            <a:r>
              <a:rPr lang="zh-CN" altLang="en-US" dirty="0"/>
              <a:t>、参与者参与者不是特指人，是指系统以外的，在使用系统或与系统交互中所扮演的角色。因此参与者可以是人，可以是事物，也可以是时间或其他系统等等。还有一点要注意的是，参与者不是指人或事物本身，而是表示人或事物当时所扮演的角色。比如小明是图书馆的管理员，他参与图书馆管理系统的交互，这时他既可以作为管理员这个角色参与管理，也可以作为借书者向图书馆借书，在这里小明扮演了两个角色，是两个不同的参与者。</a:t>
            </a:r>
          </a:p>
        </p:txBody>
      </p:sp>
      <p:pic>
        <p:nvPicPr>
          <p:cNvPr id="4" name="图片 3">
            <a:extLst>
              <a:ext uri="{FF2B5EF4-FFF2-40B4-BE49-F238E27FC236}">
                <a16:creationId xmlns:a16="http://schemas.microsoft.com/office/drawing/2014/main" id="{22C555DB-EE12-456C-AA16-962065F71C67}"/>
              </a:ext>
            </a:extLst>
          </p:cNvPr>
          <p:cNvPicPr>
            <a:picLocks noChangeAspect="1"/>
          </p:cNvPicPr>
          <p:nvPr/>
        </p:nvPicPr>
        <p:blipFill>
          <a:blip r:embed="rId4"/>
          <a:stretch>
            <a:fillRect/>
          </a:stretch>
        </p:blipFill>
        <p:spPr>
          <a:xfrm>
            <a:off x="5185120" y="1229331"/>
            <a:ext cx="6480000" cy="4570955"/>
          </a:xfrm>
          <a:prstGeom prst="rect">
            <a:avLst/>
          </a:prstGeom>
        </p:spPr>
      </p:pic>
    </p:spTree>
    <p:extLst>
      <p:ext uri="{BB962C8B-B14F-4D97-AF65-F5344CB8AC3E}">
        <p14:creationId xmlns:p14="http://schemas.microsoft.com/office/powerpoint/2010/main" val="34198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26005" y="0"/>
            <a:ext cx="6611444" cy="6858000"/>
          </a:xfrm>
        </p:spPr>
      </p:pic>
      <p:sp>
        <p:nvSpPr>
          <p:cNvPr id="54" name="Прямоугольник 53"/>
          <p:cNvSpPr/>
          <p:nvPr/>
        </p:nvSpPr>
        <p:spPr>
          <a:xfrm>
            <a:off x="0" y="0"/>
            <a:ext cx="6663454" cy="6858000"/>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占位符 10"/>
          <p:cNvPicPr>
            <a:picLocks noGrp="1" noChangeAspect="1"/>
          </p:cNvPicPr>
          <p:nvPr>
            <p:ph type="pic" sz="quarter" idx="11"/>
          </p:nvPr>
        </p:nvPicPr>
        <p:blipFill>
          <a:blip r:embed="rId5" cstate="screen">
            <a:extLst>
              <a:ext uri="{BEBA8EAE-BF5A-486C-A8C5-ECC9F3942E4B}">
                <a14:imgProps xmlns:a14="http://schemas.microsoft.com/office/drawing/2010/main">
                  <a14:imgLayer r:embed="rId6">
                    <a14:imgEffect>
                      <a14:saturation sat="33000"/>
                    </a14:imgEffect>
                  </a14:imgLayer>
                </a14:imgProps>
              </a:ext>
            </a:extLst>
          </a:blip>
          <a:srcRect/>
          <a:stretch>
            <a:fillRect/>
          </a:stretch>
        </p:blipFill>
        <p:spPr>
          <a:xfrm>
            <a:off x="1836697" y="1924336"/>
            <a:ext cx="2797790" cy="2834912"/>
          </a:xfrm>
        </p:spPr>
      </p:pic>
      <p:sp>
        <p:nvSpPr>
          <p:cNvPr id="23" name="Прямоугольник 41">
            <a:extLst>
              <a:ext uri="{FF2B5EF4-FFF2-40B4-BE49-F238E27FC236}">
                <a16:creationId xmlns:a16="http://schemas.microsoft.com/office/drawing/2014/main" id="{4919D0EC-3551-45F4-A8C9-6EAAA1AC9589}"/>
              </a:ext>
            </a:extLst>
          </p:cNvPr>
          <p:cNvSpPr/>
          <p:nvPr/>
        </p:nvSpPr>
        <p:spPr>
          <a:xfrm>
            <a:off x="7622934" y="2303998"/>
            <a:ext cx="3433952" cy="297133"/>
          </a:xfrm>
          <a:prstGeom prst="rect">
            <a:avLst/>
          </a:prstGeom>
        </p:spPr>
        <p:txBody>
          <a:bodyPr wrap="none">
            <a:spAutoFit/>
          </a:bodyPr>
          <a:lstStyle/>
          <a:p>
            <a:pPr algn="r">
              <a:lnSpc>
                <a:spcPts val="1500"/>
              </a:lnSpc>
            </a:pPr>
            <a:r>
              <a:rPr lang="en-US" altLang="zh-CN"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6" name="Прямоугольник 45">
            <a:extLst>
              <a:ext uri="{FF2B5EF4-FFF2-40B4-BE49-F238E27FC236}">
                <a16:creationId xmlns:a16="http://schemas.microsoft.com/office/drawing/2014/main" id="{499AB99E-0B6A-4ED2-BA2D-01EF59598640}"/>
              </a:ext>
            </a:extLst>
          </p:cNvPr>
          <p:cNvSpPr/>
          <p:nvPr/>
        </p:nvSpPr>
        <p:spPr>
          <a:xfrm>
            <a:off x="7622934" y="3193225"/>
            <a:ext cx="2920991" cy="297133"/>
          </a:xfrm>
          <a:prstGeom prst="rect">
            <a:avLst/>
          </a:prstGeom>
        </p:spPr>
        <p:txBody>
          <a:bodyPr wrap="none">
            <a:spAutoFit/>
          </a:bodyPr>
          <a:lstStyle/>
          <a:p>
            <a:pPr algn="r">
              <a:lnSpc>
                <a:spcPts val="1500"/>
              </a:lnSpc>
            </a:pPr>
            <a:r>
              <a:rPr lang="en-US" altLang="zh-CN"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8" name="Заголовок 1">
            <a:extLst>
              <a:ext uri="{FF2B5EF4-FFF2-40B4-BE49-F238E27FC236}">
                <a16:creationId xmlns:a16="http://schemas.microsoft.com/office/drawing/2014/main" id="{9F2D8FED-FAC1-46C1-AB69-F09D41730CA8}"/>
              </a:ext>
            </a:extLst>
          </p:cNvPr>
          <p:cNvSpPr txBox="1"/>
          <p:nvPr/>
        </p:nvSpPr>
        <p:spPr>
          <a:xfrm>
            <a:off x="2536794" y="2993902"/>
            <a:ext cx="1589865" cy="6530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目录</a:t>
            </a:r>
            <a:endParaRPr lang="ru-RU"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9" name="Прямоугольник 36">
            <a:extLst>
              <a:ext uri="{FF2B5EF4-FFF2-40B4-BE49-F238E27FC236}">
                <a16:creationId xmlns:a16="http://schemas.microsoft.com/office/drawing/2014/main" id="{9AE45809-DE8C-4928-9A5D-0F5B4AA28A0B}"/>
              </a:ext>
            </a:extLst>
          </p:cNvPr>
          <p:cNvSpPr/>
          <p:nvPr/>
        </p:nvSpPr>
        <p:spPr>
          <a:xfrm>
            <a:off x="7622934" y="1528140"/>
            <a:ext cx="2408030" cy="297133"/>
          </a:xfrm>
          <a:prstGeom prst="rect">
            <a:avLst/>
          </a:prstGeom>
        </p:spPr>
        <p:txBody>
          <a:bodyPr wrap="none">
            <a:spAutoFit/>
          </a:bodyPr>
          <a:lstStyle/>
          <a:p>
            <a:pPr algn="r">
              <a:lnSpc>
                <a:spcPts val="1500"/>
              </a:lnSpc>
            </a:pPr>
            <a:r>
              <a:rPr lang="en-US" altLang="zh-CN"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5" name="Прямоугольник 45">
            <a:extLst>
              <a:ext uri="{FF2B5EF4-FFF2-40B4-BE49-F238E27FC236}">
                <a16:creationId xmlns:a16="http://schemas.microsoft.com/office/drawing/2014/main" id="{35FF164A-A17F-430B-B3AE-E4B733F805F1}"/>
              </a:ext>
            </a:extLst>
          </p:cNvPr>
          <p:cNvSpPr/>
          <p:nvPr/>
        </p:nvSpPr>
        <p:spPr>
          <a:xfrm>
            <a:off x="7624924" y="4879300"/>
            <a:ext cx="4543061" cy="297133"/>
          </a:xfrm>
          <a:prstGeom prst="rect">
            <a:avLst/>
          </a:prstGeom>
        </p:spPr>
        <p:txBody>
          <a:bodyPr wrap="square">
            <a:spAutoFit/>
          </a:bodyPr>
          <a:lstStyle/>
          <a:p>
            <a:pPr>
              <a:lnSpc>
                <a:spcPts val="1500"/>
              </a:lnSpc>
            </a:pPr>
            <a:r>
              <a:rPr lang="zh-CN" alt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9" name="Текст 11">
            <a:extLst>
              <a:ext uri="{FF2B5EF4-FFF2-40B4-BE49-F238E27FC236}">
                <a16:creationId xmlns:a16="http://schemas.microsoft.com/office/drawing/2014/main" id="{73A12C40-53F1-49F4-B6DE-2E1DCAC10C61}"/>
              </a:ext>
            </a:extLst>
          </p:cNvPr>
          <p:cNvSpPr txBox="1"/>
          <p:nvPr/>
        </p:nvSpPr>
        <p:spPr>
          <a:xfrm>
            <a:off x="6761221" y="4759248"/>
            <a:ext cx="673047" cy="45872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6</a:t>
            </a:r>
            <a:endParaRPr lang="en-US"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0" name="Прямоугольник 45">
            <a:extLst>
              <a:ext uri="{FF2B5EF4-FFF2-40B4-BE49-F238E27FC236}">
                <a16:creationId xmlns:a16="http://schemas.microsoft.com/office/drawing/2014/main" id="{6133A4DF-1140-4045-9EDE-50AC81A95707}"/>
              </a:ext>
            </a:extLst>
          </p:cNvPr>
          <p:cNvSpPr/>
          <p:nvPr/>
        </p:nvSpPr>
        <p:spPr>
          <a:xfrm>
            <a:off x="7599234" y="5729270"/>
            <a:ext cx="4543061" cy="297133"/>
          </a:xfrm>
          <a:prstGeom prst="rect">
            <a:avLst/>
          </a:prstGeom>
        </p:spPr>
        <p:txBody>
          <a:bodyPr wrap="square">
            <a:spAutoFit/>
          </a:bodyPr>
          <a:lstStyle/>
          <a:p>
            <a:pPr>
              <a:lnSpc>
                <a:spcPts val="1500"/>
              </a:lnSpc>
            </a:pPr>
            <a:r>
              <a:rPr lang="zh-CN" alt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50" name="Прямоугольник 45">
            <a:extLst>
              <a:ext uri="{FF2B5EF4-FFF2-40B4-BE49-F238E27FC236}">
                <a16:creationId xmlns:a16="http://schemas.microsoft.com/office/drawing/2014/main" id="{AF77ED48-3E5F-4D4B-BDCF-9E781D583F83}"/>
              </a:ext>
            </a:extLst>
          </p:cNvPr>
          <p:cNvSpPr/>
          <p:nvPr/>
        </p:nvSpPr>
        <p:spPr>
          <a:xfrm>
            <a:off x="7622934" y="4033123"/>
            <a:ext cx="4543061" cy="297133"/>
          </a:xfrm>
          <a:prstGeom prst="rect">
            <a:avLst/>
          </a:prstGeom>
        </p:spPr>
        <p:txBody>
          <a:bodyPr wrap="square">
            <a:spAutoFit/>
          </a:bodyPr>
          <a:lstStyle/>
          <a:p>
            <a:pPr>
              <a:lnSpc>
                <a:spcPts val="1500"/>
              </a:lnSpc>
            </a:pPr>
            <a:r>
              <a:rPr lang="zh-CN" alt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2" name="Текст 11">
            <a:extLst>
              <a:ext uri="{FF2B5EF4-FFF2-40B4-BE49-F238E27FC236}">
                <a16:creationId xmlns:a16="http://schemas.microsoft.com/office/drawing/2014/main" id="{FB196951-212C-412D-B60D-4306148C0DD7}"/>
              </a:ext>
            </a:extLst>
          </p:cNvPr>
          <p:cNvSpPr txBox="1"/>
          <p:nvPr/>
        </p:nvSpPr>
        <p:spPr>
          <a:xfrm>
            <a:off x="6761220" y="3929783"/>
            <a:ext cx="673047" cy="479758"/>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05</a:t>
            </a:r>
            <a:endParaRPr lang="en-US"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7" name="Текст 11">
            <a:extLst>
              <a:ext uri="{FF2B5EF4-FFF2-40B4-BE49-F238E27FC236}">
                <a16:creationId xmlns:a16="http://schemas.microsoft.com/office/drawing/2014/main" id="{6E2D6859-C719-49E8-9620-EE88227057C7}"/>
              </a:ext>
            </a:extLst>
          </p:cNvPr>
          <p:cNvSpPr txBox="1"/>
          <p:nvPr/>
        </p:nvSpPr>
        <p:spPr>
          <a:xfrm>
            <a:off x="6761220" y="3071390"/>
            <a:ext cx="673047" cy="45872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04</a:t>
            </a:r>
            <a:endParaRPr lang="en-US"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8" name="Текст 11">
            <a:extLst>
              <a:ext uri="{FF2B5EF4-FFF2-40B4-BE49-F238E27FC236}">
                <a16:creationId xmlns:a16="http://schemas.microsoft.com/office/drawing/2014/main" id="{CF5860F3-9910-4969-B408-159EC64039BB}"/>
              </a:ext>
            </a:extLst>
          </p:cNvPr>
          <p:cNvSpPr txBox="1"/>
          <p:nvPr/>
        </p:nvSpPr>
        <p:spPr>
          <a:xfrm>
            <a:off x="6761219" y="2223203"/>
            <a:ext cx="673047" cy="45872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3</a:t>
            </a:r>
            <a:endParaRPr lang="en-US"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1" name="Текст 11">
            <a:extLst>
              <a:ext uri="{FF2B5EF4-FFF2-40B4-BE49-F238E27FC236}">
                <a16:creationId xmlns:a16="http://schemas.microsoft.com/office/drawing/2014/main" id="{0738FB4E-EF5B-4D9E-A823-C09F43125FD0}"/>
              </a:ext>
            </a:extLst>
          </p:cNvPr>
          <p:cNvSpPr txBox="1"/>
          <p:nvPr/>
        </p:nvSpPr>
        <p:spPr>
          <a:xfrm>
            <a:off x="6755024" y="1414772"/>
            <a:ext cx="673047" cy="45872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2</a:t>
            </a:r>
            <a:endParaRPr lang="en-US"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2" name="Текст 11">
            <a:extLst>
              <a:ext uri="{FF2B5EF4-FFF2-40B4-BE49-F238E27FC236}">
                <a16:creationId xmlns:a16="http://schemas.microsoft.com/office/drawing/2014/main" id="{D7CC0957-1F7B-4D84-BFE2-0E9C051797AA}"/>
              </a:ext>
            </a:extLst>
          </p:cNvPr>
          <p:cNvSpPr txBox="1"/>
          <p:nvPr/>
        </p:nvSpPr>
        <p:spPr>
          <a:xfrm>
            <a:off x="6784557" y="536213"/>
            <a:ext cx="673047" cy="45872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endParaRPr lang="en-US"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3" name="Прямоугольник 36">
            <a:extLst>
              <a:ext uri="{FF2B5EF4-FFF2-40B4-BE49-F238E27FC236}">
                <a16:creationId xmlns:a16="http://schemas.microsoft.com/office/drawing/2014/main" id="{0994F7C7-32AE-451F-BD4E-637178A7406D}"/>
              </a:ext>
            </a:extLst>
          </p:cNvPr>
          <p:cNvSpPr/>
          <p:nvPr/>
        </p:nvSpPr>
        <p:spPr>
          <a:xfrm>
            <a:off x="7622934" y="638913"/>
            <a:ext cx="1766829" cy="297133"/>
          </a:xfrm>
          <a:prstGeom prst="rect">
            <a:avLst/>
          </a:prstGeom>
        </p:spPr>
        <p:txBody>
          <a:bodyPr wrap="none">
            <a:spAutoFit/>
          </a:bodyPr>
          <a:lstStyle/>
          <a:p>
            <a:pPr algn="r">
              <a:lnSpc>
                <a:spcPts val="1500"/>
              </a:lnSpc>
            </a:pPr>
            <a:r>
              <a:rPr lang="en-US" altLang="zh-CN"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UML</a:t>
            </a:r>
            <a:r>
              <a:rPr lang="zh-CN" alt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建模工具</a:t>
            </a:r>
            <a:endParaRPr lang="en-US" sz="20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6" name="Текст 11">
            <a:extLst>
              <a:ext uri="{FF2B5EF4-FFF2-40B4-BE49-F238E27FC236}">
                <a16:creationId xmlns:a16="http://schemas.microsoft.com/office/drawing/2014/main" id="{845AA97B-BE7E-4C7E-BB5F-5486E517E10F}"/>
              </a:ext>
            </a:extLst>
          </p:cNvPr>
          <p:cNvSpPr txBox="1"/>
          <p:nvPr/>
        </p:nvSpPr>
        <p:spPr>
          <a:xfrm>
            <a:off x="6761222" y="5620687"/>
            <a:ext cx="673047" cy="45872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7</a:t>
            </a:r>
            <a:endParaRPr lang="en-US"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3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28"/>
                                        </p:tgtEl>
                                        <p:attrNameLst>
                                          <p:attrName>ppt_y</p:attrName>
                                        </p:attrNameLst>
                                      </p:cBhvr>
                                      <p:tavLst>
                                        <p:tav tm="0">
                                          <p:val>
                                            <p:strVal val="#ppt_y"/>
                                          </p:val>
                                        </p:tav>
                                        <p:tav tm="100000">
                                          <p:val>
                                            <p:strVal val="#ppt_y"/>
                                          </p:val>
                                        </p:tav>
                                      </p:tavLst>
                                    </p:anim>
                                    <p:anim calcmode="lin" valueType="num">
                                      <p:cBhvr>
                                        <p:cTn id="14"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ppt_x"/>
                                          </p:val>
                                        </p:tav>
                                        <p:tav tm="100000">
                                          <p:val>
                                            <p:strVal val="#ppt_x"/>
                                          </p:val>
                                        </p:tav>
                                      </p:tavLst>
                                    </p:anim>
                                    <p:anim calcmode="lin" valueType="num">
                                      <p:cBhvr additive="base">
                                        <p:cTn id="4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ppt_x"/>
                                          </p:val>
                                        </p:tav>
                                        <p:tav tm="100000">
                                          <p:val>
                                            <p:strVal val="#ppt_x"/>
                                          </p:val>
                                        </p:tav>
                                      </p:tavLst>
                                    </p:anim>
                                    <p:anim calcmode="lin" valueType="num">
                                      <p:cBhvr additive="base">
                                        <p:cTn id="72" dur="500" fill="hold"/>
                                        <p:tgtEl>
                                          <p:spTgt spid="3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40"/>
                                        </p:tgtEl>
                                        <p:attrNameLst>
                                          <p:attrName>style.visibility</p:attrName>
                                        </p:attrNameLst>
                                      </p:cBhvr>
                                      <p:to>
                                        <p:strVal val="visible"/>
                                      </p:to>
                                    </p:set>
                                    <p:anim calcmode="lin" valueType="num">
                                      <p:cBhvr additive="base">
                                        <p:cTn id="81" dur="500" fill="hold"/>
                                        <p:tgtEl>
                                          <p:spTgt spid="40"/>
                                        </p:tgtEl>
                                        <p:attrNameLst>
                                          <p:attrName>ppt_x</p:attrName>
                                        </p:attrNameLst>
                                      </p:cBhvr>
                                      <p:tavLst>
                                        <p:tav tm="0">
                                          <p:val>
                                            <p:strVal val="#ppt_x"/>
                                          </p:val>
                                        </p:tav>
                                        <p:tav tm="100000">
                                          <p:val>
                                            <p:strVal val="#ppt_x"/>
                                          </p:val>
                                        </p:tav>
                                      </p:tavLst>
                                    </p:anim>
                                    <p:anim calcmode="lin" valueType="num">
                                      <p:cBhvr additive="base">
                                        <p:cTn id="82" dur="500" fill="hold"/>
                                        <p:tgtEl>
                                          <p:spTgt spid="4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 calcmode="lin" valueType="num">
                                      <p:cBhvr additive="base">
                                        <p:cTn id="85" dur="500" fill="hold"/>
                                        <p:tgtEl>
                                          <p:spTgt spid="46"/>
                                        </p:tgtEl>
                                        <p:attrNameLst>
                                          <p:attrName>ppt_x</p:attrName>
                                        </p:attrNameLst>
                                      </p:cBhvr>
                                      <p:tavLst>
                                        <p:tav tm="0">
                                          <p:val>
                                            <p:strVal val="#ppt_x"/>
                                          </p:val>
                                        </p:tav>
                                        <p:tav tm="100000">
                                          <p:val>
                                            <p:strVal val="#ppt_x"/>
                                          </p:val>
                                        </p:tav>
                                      </p:tavLst>
                                    </p:anim>
                                    <p:anim calcmode="lin" valueType="num">
                                      <p:cBhvr additive="base">
                                        <p:cTn id="8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3" grpId="0"/>
      <p:bldP spid="26" grpId="0"/>
      <p:bldP spid="28" grpId="0"/>
      <p:bldP spid="29" grpId="0"/>
      <p:bldP spid="35" grpId="0"/>
      <p:bldP spid="39" grpId="0"/>
      <p:bldP spid="40" grpId="0"/>
      <p:bldP spid="50" grpId="0"/>
      <p:bldP spid="32" grpId="0"/>
      <p:bldP spid="37" grpId="0"/>
      <p:bldP spid="38" grpId="0"/>
      <p:bldP spid="41" grpId="0"/>
      <p:bldP spid="42" grpId="0"/>
      <p:bldP spid="43" grpId="0"/>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871025"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3599937"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用例：是对包括变量在内的一组动作序列的描述，系统执行这些动作，并产生传递特定参与者的价值的可观察结果。这是</a:t>
            </a:r>
            <a:r>
              <a:rPr lang="en-US" altLang="zh-CN" dirty="0"/>
              <a:t>UML</a:t>
            </a:r>
            <a:r>
              <a:rPr lang="zh-CN" altLang="en-US" dirty="0"/>
              <a:t>对用例的正式定义。</a:t>
            </a:r>
          </a:p>
          <a:p>
            <a:r>
              <a:rPr lang="zh-CN" altLang="en-US" dirty="0"/>
              <a:t>我们可以简单的理解为：用例是参与者想要系统做的事情。</a:t>
            </a:r>
          </a:p>
        </p:txBody>
      </p:sp>
      <p:pic>
        <p:nvPicPr>
          <p:cNvPr id="11" name="图片 10">
            <a:extLst>
              <a:ext uri="{FF2B5EF4-FFF2-40B4-BE49-F238E27FC236}">
                <a16:creationId xmlns:a16="http://schemas.microsoft.com/office/drawing/2014/main" id="{B77359DB-FE0C-458A-98BE-BA4B139A63CD}"/>
              </a:ext>
            </a:extLst>
          </p:cNvPr>
          <p:cNvPicPr>
            <a:picLocks noChangeAspect="1"/>
          </p:cNvPicPr>
          <p:nvPr/>
        </p:nvPicPr>
        <p:blipFill>
          <a:blip r:embed="rId4"/>
          <a:stretch>
            <a:fillRect/>
          </a:stretch>
        </p:blipFill>
        <p:spPr>
          <a:xfrm>
            <a:off x="5186291" y="1143522"/>
            <a:ext cx="6480000" cy="4570955"/>
          </a:xfrm>
          <a:prstGeom prst="rect">
            <a:avLst/>
          </a:prstGeom>
        </p:spPr>
      </p:pic>
    </p:spTree>
    <p:extLst>
      <p:ext uri="{BB962C8B-B14F-4D97-AF65-F5344CB8AC3E}">
        <p14:creationId xmlns:p14="http://schemas.microsoft.com/office/powerpoint/2010/main" val="3075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系统边界及箭头</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1369628" y="2274838"/>
            <a:ext cx="4135120"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边界是用来表示正在建模系统的边界。边界内表示系统的组成部分，边界外表示系统外部。系统边界在画图中方框来表示，同时附上系统的名称，参与者画在边界的外面，用例画在边界里面。但系统边界的作用有时候不是很明显，在画图时可省略。</a:t>
            </a:r>
          </a:p>
        </p:txBody>
      </p:sp>
      <p:sp>
        <p:nvSpPr>
          <p:cNvPr id="4" name="矩形 3">
            <a:extLst>
              <a:ext uri="{FF2B5EF4-FFF2-40B4-BE49-F238E27FC236}">
                <a16:creationId xmlns:a16="http://schemas.microsoft.com/office/drawing/2014/main" id="{E088593E-0D9E-4145-8780-8B09FC0E790F}"/>
              </a:ext>
            </a:extLst>
          </p:cNvPr>
          <p:cNvSpPr/>
          <p:nvPr/>
        </p:nvSpPr>
        <p:spPr>
          <a:xfrm>
            <a:off x="6629432" y="2278538"/>
            <a:ext cx="3800029" cy="202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箭头用来表示参与者和系统通过相互发送信号或消息进行交互的关联关系。</a:t>
            </a:r>
          </a:p>
          <a:p>
            <a:r>
              <a:rPr lang="zh-CN" altLang="en-US" dirty="0"/>
              <a:t>箭头尾部用来表示启动交互的一方，箭头头部用来表示被启动的一方，其中用例总是要由参与者来启动</a:t>
            </a:r>
          </a:p>
          <a:p>
            <a:pPr algn="ctr"/>
            <a:endParaRPr lang="zh-CN" altLang="en-US" dirty="0"/>
          </a:p>
        </p:txBody>
      </p:sp>
    </p:spTree>
    <p:extLst>
      <p:ext uri="{BB962C8B-B14F-4D97-AF65-F5344CB8AC3E}">
        <p14:creationId xmlns:p14="http://schemas.microsoft.com/office/powerpoint/2010/main" val="158349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02065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用例之间的关系举例</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2AEC3679-C083-420F-849C-BE4A90DB7262}"/>
              </a:ext>
            </a:extLst>
          </p:cNvPr>
          <p:cNvSpPr txBox="1"/>
          <p:nvPr/>
        </p:nvSpPr>
        <p:spPr>
          <a:xfrm>
            <a:off x="4209974" y="1536292"/>
            <a:ext cx="5486400"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业务中，总是存在着维护某某信息的功能，如果将它作为一个用例，那新建、编辑以及修改都要在用例详述中描述，过于复杂</a:t>
            </a:r>
            <a:r>
              <a:rPr lang="en-US" altLang="zh-CN" dirty="0"/>
              <a:t>;</a:t>
            </a:r>
            <a:r>
              <a:rPr lang="zh-CN" altLang="en-US" dirty="0"/>
              <a:t>如果分成新建用例、编辑用例和删除用例，则划分太细。这时包含关系可以用来理清关系。</a:t>
            </a:r>
          </a:p>
        </p:txBody>
      </p:sp>
      <p:sp>
        <p:nvSpPr>
          <p:cNvPr id="7" name="文本框 6">
            <a:extLst>
              <a:ext uri="{FF2B5EF4-FFF2-40B4-BE49-F238E27FC236}">
                <a16:creationId xmlns:a16="http://schemas.microsoft.com/office/drawing/2014/main" id="{6DEE0DF1-BCFB-40A4-9369-0A11D1F6EDB3}"/>
              </a:ext>
            </a:extLst>
          </p:cNvPr>
          <p:cNvSpPr txBox="1"/>
          <p:nvPr/>
        </p:nvSpPr>
        <p:spPr>
          <a:xfrm>
            <a:off x="4198938" y="3453071"/>
            <a:ext cx="5473148"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系统中允许用户对查询的结果进行导出、打印。对于查询而言，能不能导出、打印查询都是一样的，导出、打印是不可见的。导出、打印和查询相对独立，而且为查询添加了新行为。</a:t>
            </a:r>
          </a:p>
        </p:txBody>
      </p:sp>
      <p:sp>
        <p:nvSpPr>
          <p:cNvPr id="8" name="文本框 7">
            <a:extLst>
              <a:ext uri="{FF2B5EF4-FFF2-40B4-BE49-F238E27FC236}">
                <a16:creationId xmlns:a16="http://schemas.microsoft.com/office/drawing/2014/main" id="{374BD2A2-4F2D-47FF-81FD-EB79BDED8493}"/>
              </a:ext>
            </a:extLst>
          </p:cNvPr>
          <p:cNvSpPr txBox="1"/>
          <p:nvPr/>
        </p:nvSpPr>
        <p:spPr>
          <a:xfrm>
            <a:off x="4223227" y="5092851"/>
            <a:ext cx="547314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子用例将继承父用例的所有结构、行为和关系。子用例可以使用父用例的一段行为，也可以重载它。父用例通常是抽象的。</a:t>
            </a:r>
            <a:endParaRPr lang="en-US" altLang="zh-CN" dirty="0"/>
          </a:p>
          <a:p>
            <a:endParaRPr lang="zh-CN" altLang="en-US" dirty="0"/>
          </a:p>
        </p:txBody>
      </p:sp>
      <p:sp>
        <p:nvSpPr>
          <p:cNvPr id="21" name="Шестиугольник 18">
            <a:extLst>
              <a:ext uri="{FF2B5EF4-FFF2-40B4-BE49-F238E27FC236}">
                <a16:creationId xmlns:a16="http://schemas.microsoft.com/office/drawing/2014/main" id="{FE85FB99-0F2C-42DA-8CB4-924A6CF8B437}"/>
              </a:ext>
            </a:extLst>
          </p:cNvPr>
          <p:cNvSpPr/>
          <p:nvPr/>
        </p:nvSpPr>
        <p:spPr>
          <a:xfrm rot="5400000">
            <a:off x="2493677" y="3387143"/>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Шестиугольник 18">
            <a:extLst>
              <a:ext uri="{FF2B5EF4-FFF2-40B4-BE49-F238E27FC236}">
                <a16:creationId xmlns:a16="http://schemas.microsoft.com/office/drawing/2014/main" id="{E58F0F76-E89A-43A0-8FED-30ED94A87054}"/>
              </a:ext>
            </a:extLst>
          </p:cNvPr>
          <p:cNvSpPr/>
          <p:nvPr/>
        </p:nvSpPr>
        <p:spPr>
          <a:xfrm rot="5400000">
            <a:off x="2493677" y="1628836"/>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Шестиугольник 18">
            <a:extLst>
              <a:ext uri="{FF2B5EF4-FFF2-40B4-BE49-F238E27FC236}">
                <a16:creationId xmlns:a16="http://schemas.microsoft.com/office/drawing/2014/main" id="{3DC4D692-751F-4886-B7DB-09494F327E12}"/>
              </a:ext>
            </a:extLst>
          </p:cNvPr>
          <p:cNvSpPr/>
          <p:nvPr/>
        </p:nvSpPr>
        <p:spPr>
          <a:xfrm rot="5400000">
            <a:off x="2493677" y="5026834"/>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C913EADB-225B-4A8E-90FD-D3C604CD69D6}"/>
              </a:ext>
            </a:extLst>
          </p:cNvPr>
          <p:cNvSpPr txBox="1"/>
          <p:nvPr/>
        </p:nvSpPr>
        <p:spPr>
          <a:xfrm>
            <a:off x="2666380" y="1951790"/>
            <a:ext cx="1131921" cy="646331"/>
          </a:xfrm>
          <a:prstGeom prst="rect">
            <a:avLst/>
          </a:prstGeom>
          <a:noFill/>
        </p:spPr>
        <p:txBody>
          <a:bodyPr wrap="square" rtlCol="0">
            <a:spAutoFit/>
          </a:bodyPr>
          <a:lstStyle/>
          <a:p>
            <a:r>
              <a:rPr lang="zh-CN" altLang="en-US" sz="3600" dirty="0">
                <a:solidFill>
                  <a:schemeClr val="bg1"/>
                </a:solidFill>
              </a:rPr>
              <a:t>包含</a:t>
            </a:r>
          </a:p>
        </p:txBody>
      </p:sp>
      <p:sp>
        <p:nvSpPr>
          <p:cNvPr id="24" name="文本框 23">
            <a:extLst>
              <a:ext uri="{FF2B5EF4-FFF2-40B4-BE49-F238E27FC236}">
                <a16:creationId xmlns:a16="http://schemas.microsoft.com/office/drawing/2014/main" id="{725DDA10-A15B-488F-BFBB-A3969BAB2122}"/>
              </a:ext>
            </a:extLst>
          </p:cNvPr>
          <p:cNvSpPr txBox="1"/>
          <p:nvPr/>
        </p:nvSpPr>
        <p:spPr>
          <a:xfrm>
            <a:off x="2666379" y="3691311"/>
            <a:ext cx="1131921" cy="646331"/>
          </a:xfrm>
          <a:prstGeom prst="rect">
            <a:avLst/>
          </a:prstGeom>
          <a:noFill/>
        </p:spPr>
        <p:txBody>
          <a:bodyPr wrap="square" rtlCol="0">
            <a:spAutoFit/>
          </a:bodyPr>
          <a:lstStyle/>
          <a:p>
            <a:r>
              <a:rPr lang="zh-CN" altLang="en-US" sz="3600" dirty="0">
                <a:solidFill>
                  <a:schemeClr val="bg1"/>
                </a:solidFill>
              </a:rPr>
              <a:t>扩展</a:t>
            </a:r>
          </a:p>
        </p:txBody>
      </p:sp>
      <p:sp>
        <p:nvSpPr>
          <p:cNvPr id="25" name="文本框 24">
            <a:extLst>
              <a:ext uri="{FF2B5EF4-FFF2-40B4-BE49-F238E27FC236}">
                <a16:creationId xmlns:a16="http://schemas.microsoft.com/office/drawing/2014/main" id="{BCB23E9F-3FB5-47D2-8F8B-FFF99019B022}"/>
              </a:ext>
            </a:extLst>
          </p:cNvPr>
          <p:cNvSpPr txBox="1"/>
          <p:nvPr/>
        </p:nvSpPr>
        <p:spPr>
          <a:xfrm>
            <a:off x="2666378" y="5364571"/>
            <a:ext cx="1131921" cy="646331"/>
          </a:xfrm>
          <a:prstGeom prst="rect">
            <a:avLst/>
          </a:prstGeom>
          <a:noFill/>
        </p:spPr>
        <p:txBody>
          <a:bodyPr wrap="square" rtlCol="0">
            <a:spAutoFit/>
          </a:bodyPr>
          <a:lstStyle/>
          <a:p>
            <a:r>
              <a:rPr lang="zh-CN" altLang="en-US" sz="3600" dirty="0">
                <a:solidFill>
                  <a:schemeClr val="bg1"/>
                </a:solidFill>
              </a:rPr>
              <a:t>泛化</a:t>
            </a:r>
          </a:p>
        </p:txBody>
      </p:sp>
    </p:spTree>
    <p:extLst>
      <p:ext uri="{BB962C8B-B14F-4D97-AF65-F5344CB8AC3E}">
        <p14:creationId xmlns:p14="http://schemas.microsoft.com/office/powerpoint/2010/main" val="188218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1" grpId="0" animBg="1"/>
      <p:bldP spid="22" grpId="0" animBg="1"/>
      <p:bldP spid="23" grpId="0" animBg="1"/>
      <p:bldP spid="10"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5354351"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记录参与者和用例之间的关系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10" name="图片 9">
            <a:extLst>
              <a:ext uri="{FF2B5EF4-FFF2-40B4-BE49-F238E27FC236}">
                <a16:creationId xmlns:a16="http://schemas.microsoft.com/office/drawing/2014/main" id="{CDF37C2F-E865-4B4E-846E-DB362344789D}"/>
              </a:ext>
            </a:extLst>
          </p:cNvPr>
          <p:cNvPicPr>
            <a:picLocks noChangeAspect="1"/>
          </p:cNvPicPr>
          <p:nvPr/>
        </p:nvPicPr>
        <p:blipFill>
          <a:blip r:embed="rId4"/>
          <a:stretch>
            <a:fillRect/>
          </a:stretch>
        </p:blipFill>
        <p:spPr>
          <a:xfrm>
            <a:off x="3735431" y="1874548"/>
            <a:ext cx="8170328" cy="4778651"/>
          </a:xfrm>
          <a:prstGeom prst="rect">
            <a:avLst/>
          </a:prstGeom>
        </p:spPr>
      </p:pic>
      <p:sp>
        <p:nvSpPr>
          <p:cNvPr id="11" name="文本框 10">
            <a:extLst>
              <a:ext uri="{FF2B5EF4-FFF2-40B4-BE49-F238E27FC236}">
                <a16:creationId xmlns:a16="http://schemas.microsoft.com/office/drawing/2014/main" id="{7FFEDA89-FD90-412E-92D1-6FFFB3B277B8}"/>
              </a:ext>
            </a:extLst>
          </p:cNvPr>
          <p:cNvSpPr txBox="1"/>
          <p:nvPr/>
        </p:nvSpPr>
        <p:spPr>
          <a:xfrm>
            <a:off x="5425510" y="3030266"/>
            <a:ext cx="318052" cy="369332"/>
          </a:xfrm>
          <a:prstGeom prst="rect">
            <a:avLst/>
          </a:prstGeom>
          <a:noFill/>
        </p:spPr>
        <p:txBody>
          <a:bodyPr wrap="square" rtlCol="0">
            <a:spAutoFit/>
          </a:bodyPr>
          <a:lstStyle/>
          <a:p>
            <a:r>
              <a:rPr lang="zh-CN" altLang="en-US" dirty="0"/>
              <a:t>①</a:t>
            </a:r>
          </a:p>
        </p:txBody>
      </p:sp>
      <p:sp>
        <p:nvSpPr>
          <p:cNvPr id="12" name="文本框 11">
            <a:extLst>
              <a:ext uri="{FF2B5EF4-FFF2-40B4-BE49-F238E27FC236}">
                <a16:creationId xmlns:a16="http://schemas.microsoft.com/office/drawing/2014/main" id="{73DF0567-9AA5-45FF-ACDB-59AEBEDE25A2}"/>
              </a:ext>
            </a:extLst>
          </p:cNvPr>
          <p:cNvSpPr txBox="1"/>
          <p:nvPr/>
        </p:nvSpPr>
        <p:spPr>
          <a:xfrm>
            <a:off x="5584536" y="3710609"/>
            <a:ext cx="318052" cy="369332"/>
          </a:xfrm>
          <a:prstGeom prst="rect">
            <a:avLst/>
          </a:prstGeom>
          <a:noFill/>
        </p:spPr>
        <p:txBody>
          <a:bodyPr wrap="square" rtlCol="0">
            <a:spAutoFit/>
          </a:bodyPr>
          <a:lstStyle/>
          <a:p>
            <a:r>
              <a:rPr lang="zh-CN" altLang="en-US" dirty="0"/>
              <a:t>②</a:t>
            </a:r>
          </a:p>
        </p:txBody>
      </p:sp>
      <p:sp>
        <p:nvSpPr>
          <p:cNvPr id="15" name="文本框 14">
            <a:extLst>
              <a:ext uri="{FF2B5EF4-FFF2-40B4-BE49-F238E27FC236}">
                <a16:creationId xmlns:a16="http://schemas.microsoft.com/office/drawing/2014/main" id="{7E594FEF-947B-4571-A149-6C42251D57D9}"/>
              </a:ext>
            </a:extLst>
          </p:cNvPr>
          <p:cNvSpPr txBox="1"/>
          <p:nvPr/>
        </p:nvSpPr>
        <p:spPr>
          <a:xfrm>
            <a:off x="4682893" y="4316017"/>
            <a:ext cx="318052" cy="369332"/>
          </a:xfrm>
          <a:prstGeom prst="rect">
            <a:avLst/>
          </a:prstGeom>
          <a:noFill/>
        </p:spPr>
        <p:txBody>
          <a:bodyPr wrap="square" rtlCol="0">
            <a:spAutoFit/>
          </a:bodyPr>
          <a:lstStyle/>
          <a:p>
            <a:r>
              <a:rPr lang="zh-CN" altLang="en-US" dirty="0"/>
              <a:t>④</a:t>
            </a:r>
          </a:p>
        </p:txBody>
      </p:sp>
      <p:sp>
        <p:nvSpPr>
          <p:cNvPr id="16" name="文本框 15">
            <a:extLst>
              <a:ext uri="{FF2B5EF4-FFF2-40B4-BE49-F238E27FC236}">
                <a16:creationId xmlns:a16="http://schemas.microsoft.com/office/drawing/2014/main" id="{990F7D13-AEB9-4EE7-9D20-B31F5F67630F}"/>
              </a:ext>
            </a:extLst>
          </p:cNvPr>
          <p:cNvSpPr txBox="1"/>
          <p:nvPr/>
        </p:nvSpPr>
        <p:spPr>
          <a:xfrm>
            <a:off x="8459762" y="3030266"/>
            <a:ext cx="318052" cy="369332"/>
          </a:xfrm>
          <a:prstGeom prst="rect">
            <a:avLst/>
          </a:prstGeom>
          <a:noFill/>
        </p:spPr>
        <p:txBody>
          <a:bodyPr wrap="square" rtlCol="0">
            <a:spAutoFit/>
          </a:bodyPr>
          <a:lstStyle/>
          <a:p>
            <a:r>
              <a:rPr lang="zh-CN" altLang="en-US" dirty="0"/>
              <a:t>③</a:t>
            </a:r>
          </a:p>
        </p:txBody>
      </p:sp>
      <p:sp>
        <p:nvSpPr>
          <p:cNvPr id="17" name="文本框 16">
            <a:extLst>
              <a:ext uri="{FF2B5EF4-FFF2-40B4-BE49-F238E27FC236}">
                <a16:creationId xmlns:a16="http://schemas.microsoft.com/office/drawing/2014/main" id="{4359F7CB-2D0D-4966-85BB-AB844C566717}"/>
              </a:ext>
            </a:extLst>
          </p:cNvPr>
          <p:cNvSpPr txBox="1"/>
          <p:nvPr/>
        </p:nvSpPr>
        <p:spPr>
          <a:xfrm>
            <a:off x="8844865" y="2681711"/>
            <a:ext cx="141204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CN" dirty="0"/>
              <a:t>Realize </a:t>
            </a:r>
            <a:r>
              <a:rPr lang="zh-CN" altLang="en-US" dirty="0"/>
              <a:t>实现</a:t>
            </a:r>
          </a:p>
        </p:txBody>
      </p:sp>
      <p:sp>
        <p:nvSpPr>
          <p:cNvPr id="18" name="文本框 17">
            <a:extLst>
              <a:ext uri="{FF2B5EF4-FFF2-40B4-BE49-F238E27FC236}">
                <a16:creationId xmlns:a16="http://schemas.microsoft.com/office/drawing/2014/main" id="{A7758C07-C1AC-4073-8205-F6CB642530DE}"/>
              </a:ext>
            </a:extLst>
          </p:cNvPr>
          <p:cNvSpPr txBox="1"/>
          <p:nvPr/>
        </p:nvSpPr>
        <p:spPr>
          <a:xfrm>
            <a:off x="2589051" y="4592838"/>
            <a:ext cx="215172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CN" dirty="0"/>
              <a:t>Generalization </a:t>
            </a:r>
            <a:r>
              <a:rPr lang="zh-CN" altLang="en-US" dirty="0"/>
              <a:t>泛化</a:t>
            </a:r>
          </a:p>
          <a:p>
            <a:r>
              <a:rPr lang="zh-CN" altLang="en-US" dirty="0"/>
              <a:t>（必须用于类之间或者用例之间，如图）</a:t>
            </a:r>
          </a:p>
        </p:txBody>
      </p:sp>
      <p:sp>
        <p:nvSpPr>
          <p:cNvPr id="19" name="文本框 18">
            <a:extLst>
              <a:ext uri="{FF2B5EF4-FFF2-40B4-BE49-F238E27FC236}">
                <a16:creationId xmlns:a16="http://schemas.microsoft.com/office/drawing/2014/main" id="{836CB42D-5500-43F8-8A8F-8DCA2E1723AA}"/>
              </a:ext>
            </a:extLst>
          </p:cNvPr>
          <p:cNvSpPr txBox="1"/>
          <p:nvPr/>
        </p:nvSpPr>
        <p:spPr>
          <a:xfrm>
            <a:off x="5593238" y="3997676"/>
            <a:ext cx="198997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CN" dirty="0"/>
              <a:t>Dependency </a:t>
            </a:r>
            <a:r>
              <a:rPr lang="zh-CN" altLang="en-US" dirty="0"/>
              <a:t>依赖</a:t>
            </a:r>
            <a:endParaRPr lang="en-US" altLang="zh-CN" dirty="0"/>
          </a:p>
        </p:txBody>
      </p:sp>
      <p:sp>
        <p:nvSpPr>
          <p:cNvPr id="6" name="文本框 5">
            <a:extLst>
              <a:ext uri="{FF2B5EF4-FFF2-40B4-BE49-F238E27FC236}">
                <a16:creationId xmlns:a16="http://schemas.microsoft.com/office/drawing/2014/main" id="{84D445A3-6A3E-4904-B160-72D308693FA7}"/>
              </a:ext>
            </a:extLst>
          </p:cNvPr>
          <p:cNvSpPr txBox="1"/>
          <p:nvPr/>
        </p:nvSpPr>
        <p:spPr>
          <a:xfrm>
            <a:off x="5835795" y="2291602"/>
            <a:ext cx="1612830"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CN" dirty="0" err="1"/>
              <a:t>Unidirection</a:t>
            </a:r>
            <a:r>
              <a:rPr lang="en-US" altLang="zh-CN" dirty="0"/>
              <a:t> Association </a:t>
            </a:r>
          </a:p>
          <a:p>
            <a:r>
              <a:rPr lang="zh-CN" altLang="en-US" dirty="0"/>
              <a:t>单向关联</a:t>
            </a:r>
          </a:p>
        </p:txBody>
      </p:sp>
    </p:spTree>
    <p:extLst>
      <p:ext uri="{BB962C8B-B14F-4D97-AF65-F5344CB8AC3E}">
        <p14:creationId xmlns:p14="http://schemas.microsoft.com/office/powerpoint/2010/main" val="10526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一个</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系统的用例图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6" name="图片 5">
            <a:extLst>
              <a:ext uri="{FF2B5EF4-FFF2-40B4-BE49-F238E27FC236}">
                <a16:creationId xmlns:a16="http://schemas.microsoft.com/office/drawing/2014/main" id="{70D129DA-2081-4942-B7BD-C78F45C8F7E5}"/>
              </a:ext>
            </a:extLst>
          </p:cNvPr>
          <p:cNvPicPr>
            <a:picLocks noChangeAspect="1"/>
          </p:cNvPicPr>
          <p:nvPr/>
        </p:nvPicPr>
        <p:blipFill>
          <a:blip r:embed="rId4"/>
          <a:stretch>
            <a:fillRect/>
          </a:stretch>
        </p:blipFill>
        <p:spPr>
          <a:xfrm>
            <a:off x="2556238" y="1406460"/>
            <a:ext cx="9424279" cy="4991468"/>
          </a:xfrm>
          <a:prstGeom prst="rect">
            <a:avLst/>
          </a:prstGeom>
        </p:spPr>
      </p:pic>
      <p:sp>
        <p:nvSpPr>
          <p:cNvPr id="7" name="文本框 6">
            <a:extLst>
              <a:ext uri="{FF2B5EF4-FFF2-40B4-BE49-F238E27FC236}">
                <a16:creationId xmlns:a16="http://schemas.microsoft.com/office/drawing/2014/main" id="{14AAE47A-B7B5-45E3-A12C-5D10497E0560}"/>
              </a:ext>
            </a:extLst>
          </p:cNvPr>
          <p:cNvSpPr txBox="1"/>
          <p:nvPr/>
        </p:nvSpPr>
        <p:spPr>
          <a:xfrm>
            <a:off x="247534" y="1501537"/>
            <a:ext cx="2133272" cy="5078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对于银行的客户来说</a:t>
            </a:r>
            <a:r>
              <a:rPr lang="en-US" altLang="zh-CN" dirty="0"/>
              <a:t>:</a:t>
            </a:r>
            <a:r>
              <a:rPr lang="zh-CN" altLang="en-US" dirty="0"/>
              <a:t>可以通过</a:t>
            </a:r>
            <a:r>
              <a:rPr lang="en-US" altLang="zh-CN" dirty="0"/>
              <a:t>ATM</a:t>
            </a:r>
            <a:r>
              <a:rPr lang="zh-CN" altLang="en-US" dirty="0"/>
              <a:t>机启动几个用例：存款、取款、查阅结余、付款、转帐和修改密码。</a:t>
            </a:r>
          </a:p>
          <a:p>
            <a:r>
              <a:rPr lang="zh-CN" altLang="en-US" dirty="0"/>
              <a:t>银行官员也可以启动修改密码这个用例。参与者可能是一个系统，这里信用系统就是一个参与者，因为它是在</a:t>
            </a:r>
            <a:r>
              <a:rPr lang="en-US" altLang="zh-CN" dirty="0"/>
              <a:t>ATM</a:t>
            </a:r>
            <a:r>
              <a:rPr lang="zh-CN" altLang="en-US" dirty="0"/>
              <a:t>系统之外的。箭头从用例到参与者表示用例产生一些参与者要使用的信息。</a:t>
            </a:r>
          </a:p>
          <a:p>
            <a:endParaRPr lang="zh-CN" altLang="en-US" dirty="0"/>
          </a:p>
        </p:txBody>
      </p:sp>
    </p:spTree>
    <p:extLst>
      <p:ext uri="{BB962C8B-B14F-4D97-AF65-F5344CB8AC3E}">
        <p14:creationId xmlns:p14="http://schemas.microsoft.com/office/powerpoint/2010/main" val="322152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创建活动图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71FCDE1-251D-4B47-970C-B1CC5E529DAF}"/>
              </a:ext>
            </a:extLst>
          </p:cNvPr>
          <p:cNvSpPr/>
          <p:nvPr/>
        </p:nvSpPr>
        <p:spPr>
          <a:xfrm>
            <a:off x="525709" y="1481951"/>
            <a:ext cx="2425149" cy="3615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活动图显示了从活动到活动的流。</a:t>
            </a:r>
          </a:p>
          <a:p>
            <a:r>
              <a:rPr lang="zh-CN" altLang="en-US" dirty="0"/>
              <a:t>活动图可以在分析系统业务时用来演示业务流，也可以在收集系统需求的时候显示一个用例中的事件流。活动图显示了系统中某个业务或者某个用例中，要经历哪些活动，这些活动按什么顺序发生。</a:t>
            </a:r>
          </a:p>
        </p:txBody>
      </p:sp>
      <p:sp>
        <p:nvSpPr>
          <p:cNvPr id="6" name="矩形 5">
            <a:extLst>
              <a:ext uri="{FF2B5EF4-FFF2-40B4-BE49-F238E27FC236}">
                <a16:creationId xmlns:a16="http://schemas.microsoft.com/office/drawing/2014/main" id="{56A3686D-843B-45E8-A52E-731076FCDB48}"/>
              </a:ext>
            </a:extLst>
          </p:cNvPr>
          <p:cNvSpPr/>
          <p:nvPr/>
        </p:nvSpPr>
        <p:spPr>
          <a:xfrm>
            <a:off x="3556019" y="1533940"/>
            <a:ext cx="5508467" cy="1421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arenBoth"/>
            </a:pPr>
            <a:r>
              <a:rPr lang="zh-CN" altLang="en-US" dirty="0"/>
              <a:t>用于分析系统业务：在浏览器中右击</a:t>
            </a:r>
            <a:r>
              <a:rPr lang="en-US" altLang="zh-CN" dirty="0"/>
              <a:t>Use Case</a:t>
            </a:r>
            <a:r>
              <a:rPr lang="zh-CN" altLang="en-US" dirty="0"/>
              <a:t>视图，选择</a:t>
            </a:r>
            <a:r>
              <a:rPr lang="en-US" altLang="zh-CN" dirty="0"/>
              <a:t>new→activity diagram</a:t>
            </a:r>
            <a:r>
              <a:rPr lang="zh-CN" altLang="en-US" dirty="0"/>
              <a:t>。</a:t>
            </a:r>
            <a:endParaRPr lang="en-US" altLang="zh-CN" dirty="0"/>
          </a:p>
          <a:p>
            <a:pPr algn="ctr"/>
            <a:r>
              <a:rPr lang="en-US" altLang="zh-CN" dirty="0"/>
              <a:t>(2) </a:t>
            </a:r>
            <a:r>
              <a:rPr lang="zh-CN" altLang="en-US" dirty="0"/>
              <a:t>用于显示用例中的事件流：在浏览器中选中某个用例，然后右击这个用例，选择</a:t>
            </a:r>
            <a:r>
              <a:rPr lang="en-US" altLang="zh-CN" dirty="0"/>
              <a:t>new→activity diagram</a:t>
            </a:r>
            <a:r>
              <a:rPr lang="zh-CN" altLang="en-US" dirty="0"/>
              <a:t>。</a:t>
            </a:r>
          </a:p>
        </p:txBody>
      </p:sp>
      <p:pic>
        <p:nvPicPr>
          <p:cNvPr id="7" name="图片 6">
            <a:extLst>
              <a:ext uri="{FF2B5EF4-FFF2-40B4-BE49-F238E27FC236}">
                <a16:creationId xmlns:a16="http://schemas.microsoft.com/office/drawing/2014/main" id="{6930A7BA-C9D8-47E8-86B9-0AD5ABD1FF0A}"/>
              </a:ext>
            </a:extLst>
          </p:cNvPr>
          <p:cNvPicPr>
            <a:picLocks noChangeAspect="1"/>
          </p:cNvPicPr>
          <p:nvPr/>
        </p:nvPicPr>
        <p:blipFill>
          <a:blip r:embed="rId4"/>
          <a:stretch>
            <a:fillRect/>
          </a:stretch>
        </p:blipFill>
        <p:spPr>
          <a:xfrm>
            <a:off x="3539578" y="3133508"/>
            <a:ext cx="3884260" cy="3438525"/>
          </a:xfrm>
          <a:prstGeom prst="rect">
            <a:avLst/>
          </a:prstGeom>
        </p:spPr>
      </p:pic>
      <p:pic>
        <p:nvPicPr>
          <p:cNvPr id="8" name="图片 7">
            <a:extLst>
              <a:ext uri="{FF2B5EF4-FFF2-40B4-BE49-F238E27FC236}">
                <a16:creationId xmlns:a16="http://schemas.microsoft.com/office/drawing/2014/main" id="{135CEE0C-9086-491B-98A2-E10B127C8974}"/>
              </a:ext>
            </a:extLst>
          </p:cNvPr>
          <p:cNvPicPr>
            <a:picLocks noChangeAspect="1"/>
          </p:cNvPicPr>
          <p:nvPr/>
        </p:nvPicPr>
        <p:blipFill>
          <a:blip r:embed="rId5"/>
          <a:stretch>
            <a:fillRect/>
          </a:stretch>
        </p:blipFill>
        <p:spPr>
          <a:xfrm>
            <a:off x="7664311" y="3136492"/>
            <a:ext cx="4384452" cy="3251056"/>
          </a:xfrm>
          <a:prstGeom prst="rect">
            <a:avLst/>
          </a:prstGeom>
        </p:spPr>
      </p:pic>
    </p:spTree>
    <p:extLst>
      <p:ext uri="{BB962C8B-B14F-4D97-AF65-F5344CB8AC3E}">
        <p14:creationId xmlns:p14="http://schemas.microsoft.com/office/powerpoint/2010/main" val="375025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增加泳道</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3CCA964-68C1-4083-B1F9-853AC4AC92EE}"/>
              </a:ext>
            </a:extLst>
          </p:cNvPr>
          <p:cNvSpPr/>
          <p:nvPr/>
        </p:nvSpPr>
        <p:spPr>
          <a:xfrm>
            <a:off x="545700" y="1914139"/>
            <a:ext cx="2796209" cy="4129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泳道是框图里的竖段，包含特定人员或组织要进行的所有活动。</a:t>
            </a:r>
            <a:endParaRPr lang="en-US" altLang="zh-CN" dirty="0"/>
          </a:p>
          <a:p>
            <a:endParaRPr lang="zh-CN" altLang="en-US" dirty="0"/>
          </a:p>
          <a:p>
            <a:r>
              <a:rPr lang="zh-CN" altLang="en-US" dirty="0"/>
              <a:t>可以把框图分为多个泳道（如图），每个泳道对应每个人员或组织。</a:t>
            </a:r>
            <a:br>
              <a:rPr lang="zh-CN" altLang="en-US" dirty="0"/>
            </a:br>
            <a:r>
              <a:rPr lang="zh-CN" altLang="en-US" dirty="0"/>
              <a:t>在工具栏选择</a:t>
            </a:r>
            <a:r>
              <a:rPr lang="en-US" altLang="zh-CN" dirty="0"/>
              <a:t>swimlane</a:t>
            </a:r>
            <a:r>
              <a:rPr lang="zh-CN" altLang="en-US" dirty="0"/>
              <a:t>按钮，然后单击框图增加泳道，最后用人员或组织给泳道命名。</a:t>
            </a:r>
            <a:endParaRPr lang="en-US" altLang="zh-CN" dirty="0"/>
          </a:p>
          <a:p>
            <a:endParaRPr lang="en-US" altLang="zh-CN" dirty="0"/>
          </a:p>
          <a:p>
            <a:r>
              <a:rPr lang="zh-CN" altLang="en-US" dirty="0"/>
              <a:t>注意</a:t>
            </a:r>
            <a:r>
              <a:rPr lang="en-US" altLang="zh-CN" dirty="0"/>
              <a:t>:</a:t>
            </a:r>
            <a:r>
              <a:rPr lang="zh-CN" altLang="en-US" dirty="0"/>
              <a:t>先创建一个活动图，才会有</a:t>
            </a:r>
            <a:r>
              <a:rPr lang="en-US" altLang="zh-CN" dirty="0"/>
              <a:t>swimlane</a:t>
            </a:r>
            <a:endParaRPr lang="zh-CN" altLang="en-US" dirty="0"/>
          </a:p>
        </p:txBody>
      </p:sp>
      <p:pic>
        <p:nvPicPr>
          <p:cNvPr id="6" name="图片 5">
            <a:extLst>
              <a:ext uri="{FF2B5EF4-FFF2-40B4-BE49-F238E27FC236}">
                <a16:creationId xmlns:a16="http://schemas.microsoft.com/office/drawing/2014/main" id="{2749D0BD-65E8-4313-90F9-0E933EF040EF}"/>
              </a:ext>
            </a:extLst>
          </p:cNvPr>
          <p:cNvPicPr>
            <a:picLocks noChangeAspect="1"/>
          </p:cNvPicPr>
          <p:nvPr/>
        </p:nvPicPr>
        <p:blipFill>
          <a:blip r:embed="rId4"/>
          <a:stretch>
            <a:fillRect/>
          </a:stretch>
        </p:blipFill>
        <p:spPr>
          <a:xfrm>
            <a:off x="3794844" y="1914139"/>
            <a:ext cx="8209796" cy="4274626"/>
          </a:xfrm>
          <a:prstGeom prst="rect">
            <a:avLst/>
          </a:prstGeom>
        </p:spPr>
      </p:pic>
    </p:spTree>
    <p:extLst>
      <p:ext uri="{BB962C8B-B14F-4D97-AF65-F5344CB8AC3E}">
        <p14:creationId xmlns:p14="http://schemas.microsoft.com/office/powerpoint/2010/main" val="32403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FB724B1E-D98C-4AAC-9960-E20732E13B74}"/>
              </a:ext>
            </a:extLst>
          </p:cNvPr>
          <p:cNvSpPr/>
          <p:nvPr/>
        </p:nvSpPr>
        <p:spPr>
          <a:xfrm>
            <a:off x="954157" y="1961321"/>
            <a:ext cx="3074504" cy="428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类图显示系统之中类和类之间的交互。</a:t>
            </a:r>
            <a:endParaRPr lang="en-US" altLang="zh-CN" dirty="0"/>
          </a:p>
          <a:p>
            <a:pPr algn="ctr"/>
            <a:endParaRPr lang="en-US" altLang="zh-CN" dirty="0"/>
          </a:p>
          <a:p>
            <a:r>
              <a:rPr lang="zh-CN" altLang="en-US" dirty="0"/>
              <a:t>在</a:t>
            </a:r>
            <a:r>
              <a:rPr lang="en-US" altLang="zh-CN" dirty="0"/>
              <a:t>Rational Rose</a:t>
            </a:r>
            <a:r>
              <a:rPr lang="zh-CN" altLang="en-US" dirty="0"/>
              <a:t>中可以通过几种途径来创建类。最简单的方法是利用模型的</a:t>
            </a:r>
            <a:r>
              <a:rPr lang="en-US" altLang="zh-CN" dirty="0"/>
              <a:t>Logic</a:t>
            </a:r>
            <a:r>
              <a:rPr lang="zh-CN" altLang="en-US" dirty="0"/>
              <a:t>视图中的类图标和绘图工具，在图中创建一个类。</a:t>
            </a:r>
            <a:endParaRPr lang="en-US" altLang="zh-CN" dirty="0"/>
          </a:p>
          <a:p>
            <a:r>
              <a:rPr lang="zh-CN" altLang="en-US" dirty="0"/>
              <a:t>或者，在浏览器中选择一个包并使用快捷菜单的</a:t>
            </a:r>
            <a:r>
              <a:rPr lang="en-US" altLang="zh-CN" dirty="0"/>
              <a:t>new→class</a:t>
            </a:r>
            <a:r>
              <a:rPr lang="zh-CN" altLang="en-US" dirty="0"/>
              <a:t>。一旦创建了一个类，就可以通过双击打开它的对话框并在</a:t>
            </a:r>
            <a:r>
              <a:rPr lang="en-US" altLang="zh-CN" dirty="0"/>
              <a:t>Documentation</a:t>
            </a:r>
            <a:r>
              <a:rPr lang="zh-CN" altLang="en-US" dirty="0"/>
              <a:t>字段中添加文本来对这个类进行说明。</a:t>
            </a:r>
          </a:p>
        </p:txBody>
      </p:sp>
      <p:pic>
        <p:nvPicPr>
          <p:cNvPr id="6" name="图片 5">
            <a:extLst>
              <a:ext uri="{FF2B5EF4-FFF2-40B4-BE49-F238E27FC236}">
                <a16:creationId xmlns:a16="http://schemas.microsoft.com/office/drawing/2014/main" id="{9E017DAE-3670-4ECA-BCF2-BE053B360009}"/>
              </a:ext>
            </a:extLst>
          </p:cNvPr>
          <p:cNvPicPr>
            <a:picLocks noChangeAspect="1"/>
          </p:cNvPicPr>
          <p:nvPr/>
        </p:nvPicPr>
        <p:blipFill>
          <a:blip r:embed="rId4"/>
          <a:stretch>
            <a:fillRect/>
          </a:stretch>
        </p:blipFill>
        <p:spPr>
          <a:xfrm>
            <a:off x="4644607" y="1961321"/>
            <a:ext cx="6593236" cy="3523215"/>
          </a:xfrm>
          <a:prstGeom prst="rect">
            <a:avLst/>
          </a:prstGeom>
        </p:spPr>
      </p:pic>
      <p:sp>
        <p:nvSpPr>
          <p:cNvPr id="10" name="矩形 9">
            <a:extLst>
              <a:ext uri="{FF2B5EF4-FFF2-40B4-BE49-F238E27FC236}">
                <a16:creationId xmlns:a16="http://schemas.microsoft.com/office/drawing/2014/main" id="{03EE627B-3ACF-45DF-9B77-3BEB8878E588}"/>
              </a:ext>
            </a:extLst>
          </p:cNvPr>
          <p:cNvSpPr/>
          <p:nvPr/>
        </p:nvSpPr>
        <p:spPr>
          <a:xfrm>
            <a:off x="8176591" y="3269974"/>
            <a:ext cx="2875722" cy="281609"/>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0508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创建方法</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new→Operation</a:t>
            </a:r>
            <a:br>
              <a:rPr lang="zh-CN" altLang="en-US" dirty="0"/>
            </a:br>
            <a:r>
              <a:rPr lang="en-US" altLang="zh-CN" dirty="0"/>
              <a:t>(3) </a:t>
            </a:r>
            <a:r>
              <a:rPr lang="zh-CN" altLang="en-US" dirty="0"/>
              <a:t>输入方法的名字，可在</a:t>
            </a:r>
            <a:r>
              <a:rPr lang="en-US" altLang="zh-CN" dirty="0"/>
              <a:t>Documentation</a:t>
            </a:r>
            <a:r>
              <a:rPr lang="zh-CN" altLang="en-US" dirty="0"/>
              <a:t>字段中为该方法输入描述其目的的简要说明。</a:t>
            </a:r>
          </a:p>
        </p:txBody>
      </p:sp>
      <p:pic>
        <p:nvPicPr>
          <p:cNvPr id="6" name="图片 5">
            <a:extLst>
              <a:ext uri="{FF2B5EF4-FFF2-40B4-BE49-F238E27FC236}">
                <a16:creationId xmlns:a16="http://schemas.microsoft.com/office/drawing/2014/main" id="{3CBF3403-8BB0-4976-BD73-1374E8C2F720}"/>
              </a:ext>
            </a:extLst>
          </p:cNvPr>
          <p:cNvPicPr>
            <a:picLocks noChangeAspect="1"/>
          </p:cNvPicPr>
          <p:nvPr/>
        </p:nvPicPr>
        <p:blipFill>
          <a:blip r:embed="rId4"/>
          <a:stretch>
            <a:fillRect/>
          </a:stretch>
        </p:blipFill>
        <p:spPr>
          <a:xfrm>
            <a:off x="3733923" y="1481122"/>
            <a:ext cx="7819867" cy="3631095"/>
          </a:xfrm>
          <a:prstGeom prst="rect">
            <a:avLst/>
          </a:prstGeom>
        </p:spPr>
      </p:pic>
      <p:sp>
        <p:nvSpPr>
          <p:cNvPr id="7" name="矩形 6">
            <a:extLst>
              <a:ext uri="{FF2B5EF4-FFF2-40B4-BE49-F238E27FC236}">
                <a16:creationId xmlns:a16="http://schemas.microsoft.com/office/drawing/2014/main" id="{13C85242-5313-4F8C-AF92-2A8FEF5B6E2D}"/>
              </a:ext>
            </a:extLst>
          </p:cNvPr>
          <p:cNvSpPr/>
          <p:nvPr/>
        </p:nvSpPr>
        <p:spPr>
          <a:xfrm>
            <a:off x="6713976" y="3137643"/>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751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创建属性</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new→Attribute</a:t>
            </a:r>
            <a:r>
              <a:rPr lang="zh-CN" altLang="en-US" dirty="0"/>
              <a:t>。</a:t>
            </a:r>
            <a:br>
              <a:rPr lang="zh-CN" altLang="en-US" dirty="0"/>
            </a:br>
            <a:r>
              <a:rPr lang="en-US" altLang="zh-CN" dirty="0"/>
              <a:t>(3) </a:t>
            </a:r>
            <a:r>
              <a:rPr lang="zh-CN" altLang="en-US" dirty="0"/>
              <a:t>输入属性的名字，可在</a:t>
            </a:r>
            <a:r>
              <a:rPr lang="en-US" altLang="zh-CN" dirty="0"/>
              <a:t>Documentation</a:t>
            </a:r>
            <a:r>
              <a:rPr lang="zh-CN" altLang="en-US" dirty="0"/>
              <a:t>字段中为该属性输入描述其目的的简要说明。</a:t>
            </a:r>
          </a:p>
        </p:txBody>
      </p:sp>
      <p:pic>
        <p:nvPicPr>
          <p:cNvPr id="11" name="图片 10">
            <a:extLst>
              <a:ext uri="{FF2B5EF4-FFF2-40B4-BE49-F238E27FC236}">
                <a16:creationId xmlns:a16="http://schemas.microsoft.com/office/drawing/2014/main" id="{70A59A65-521C-4319-9C84-AD3E91F9E078}"/>
              </a:ext>
            </a:extLst>
          </p:cNvPr>
          <p:cNvPicPr>
            <a:picLocks noChangeAspect="1"/>
          </p:cNvPicPr>
          <p:nvPr/>
        </p:nvPicPr>
        <p:blipFill>
          <a:blip r:embed="rId4"/>
          <a:stretch>
            <a:fillRect/>
          </a:stretch>
        </p:blipFill>
        <p:spPr>
          <a:xfrm>
            <a:off x="3733923" y="1443261"/>
            <a:ext cx="7819867" cy="3631095"/>
          </a:xfrm>
          <a:prstGeom prst="rect">
            <a:avLst/>
          </a:prstGeom>
        </p:spPr>
      </p:pic>
      <p:sp>
        <p:nvSpPr>
          <p:cNvPr id="12" name="矩形 11">
            <a:extLst>
              <a:ext uri="{FF2B5EF4-FFF2-40B4-BE49-F238E27FC236}">
                <a16:creationId xmlns:a16="http://schemas.microsoft.com/office/drawing/2014/main" id="{500518BF-C7E0-4A17-B5EA-B380431D9816}"/>
              </a:ext>
            </a:extLst>
          </p:cNvPr>
          <p:cNvSpPr/>
          <p:nvPr/>
        </p:nvSpPr>
        <p:spPr>
          <a:xfrm>
            <a:off x="6713976" y="3099782"/>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0466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1</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895992" y="3761656"/>
            <a:ext cx="2400016" cy="321370"/>
          </a:xfrm>
          <a:prstGeom prst="rect">
            <a:avLst/>
          </a:prstGeom>
          <a:noFill/>
        </p:spPr>
        <p:txBody>
          <a:bodyPr wrap="none" rtlCol="0">
            <a:spAutoFit/>
          </a:bodyPr>
          <a:lstStyle/>
          <a:p>
            <a:pPr algn="ct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UML</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建模工具</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383098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5" y="2266123"/>
            <a:ext cx="1819064" cy="2160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右击浏览器内的</a:t>
            </a:r>
            <a:r>
              <a:rPr lang="en-US" altLang="zh-CN" dirty="0"/>
              <a:t>Logical</a:t>
            </a:r>
            <a:r>
              <a:rPr lang="zh-CN" altLang="en-US" dirty="0"/>
              <a:t>视图，选择</a:t>
            </a:r>
            <a:r>
              <a:rPr lang="en-US" altLang="zh-CN" dirty="0"/>
              <a:t>new→class diagram</a:t>
            </a:r>
            <a:r>
              <a:rPr lang="zh-CN" altLang="en-US" dirty="0"/>
              <a:t>。把浏览器内的类拉到类图中即可。</a:t>
            </a:r>
          </a:p>
        </p:txBody>
      </p:sp>
      <p:pic>
        <p:nvPicPr>
          <p:cNvPr id="6" name="图片 5">
            <a:extLst>
              <a:ext uri="{FF2B5EF4-FFF2-40B4-BE49-F238E27FC236}">
                <a16:creationId xmlns:a16="http://schemas.microsoft.com/office/drawing/2014/main" id="{D2776A30-B82B-4A6E-8439-913AD928D12E}"/>
              </a:ext>
            </a:extLst>
          </p:cNvPr>
          <p:cNvPicPr>
            <a:picLocks noChangeAspect="1"/>
          </p:cNvPicPr>
          <p:nvPr/>
        </p:nvPicPr>
        <p:blipFill>
          <a:blip r:embed="rId4"/>
          <a:stretch>
            <a:fillRect/>
          </a:stretch>
        </p:blipFill>
        <p:spPr>
          <a:xfrm>
            <a:off x="3939414" y="1636866"/>
            <a:ext cx="7323072" cy="4300108"/>
          </a:xfrm>
          <a:prstGeom prst="rect">
            <a:avLst/>
          </a:prstGeom>
        </p:spPr>
      </p:pic>
    </p:spTree>
    <p:extLst>
      <p:ext uri="{BB962C8B-B14F-4D97-AF65-F5344CB8AC3E}">
        <p14:creationId xmlns:p14="http://schemas.microsoft.com/office/powerpoint/2010/main" val="319708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68722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525709" y="2179409"/>
            <a:ext cx="4333459" cy="3018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类之间的关系：继承、关联、聚合、依赖</a:t>
            </a:r>
            <a:endParaRPr lang="en-US" altLang="zh-CN" dirty="0"/>
          </a:p>
          <a:p>
            <a:pPr algn="ctr"/>
            <a:endParaRPr lang="en-US" altLang="zh-CN" dirty="0"/>
          </a:p>
          <a:p>
            <a:pPr marL="342900" indent="-342900">
              <a:buFont typeface="+mj-lt"/>
              <a:buAutoNum type="arabicPeriod"/>
            </a:pPr>
            <a:r>
              <a:rPr lang="zh-CN" altLang="en-US" dirty="0"/>
              <a:t>类之间的关系在工具栏中显示。</a:t>
            </a:r>
            <a:endParaRPr lang="en-US" altLang="zh-CN" dirty="0"/>
          </a:p>
          <a:p>
            <a:pPr marL="342900" indent="-342900">
              <a:buFont typeface="+mj-lt"/>
              <a:buAutoNum type="arabicPeriod"/>
            </a:pPr>
            <a:r>
              <a:rPr lang="zh-CN" altLang="en-US" dirty="0"/>
              <a:t>对于关联关系来说，双击关联关系，就可以在弹出的对话框中对关联的名称和角色进行编辑</a:t>
            </a:r>
            <a:endParaRPr lang="en-US" altLang="zh-CN" dirty="0"/>
          </a:p>
          <a:p>
            <a:pPr marL="342900" indent="-342900">
              <a:buFont typeface="+mj-lt"/>
              <a:buAutoNum type="arabicPeriod"/>
            </a:pPr>
            <a:r>
              <a:rPr lang="zh-CN" altLang="en-US" dirty="0"/>
              <a:t>编辑关联关系的多重性：右单击所要编辑的关联的一端，从弹出的菜单中选择</a:t>
            </a:r>
            <a:r>
              <a:rPr lang="en-US" altLang="zh-CN" dirty="0"/>
              <a:t>Multiplicity</a:t>
            </a:r>
            <a:r>
              <a:rPr lang="zh-CN" altLang="en-US" dirty="0"/>
              <a:t>，然后选择所要的基数</a:t>
            </a:r>
          </a:p>
        </p:txBody>
      </p:sp>
      <p:pic>
        <p:nvPicPr>
          <p:cNvPr id="6" name="图片 5">
            <a:extLst>
              <a:ext uri="{FF2B5EF4-FFF2-40B4-BE49-F238E27FC236}">
                <a16:creationId xmlns:a16="http://schemas.microsoft.com/office/drawing/2014/main" id="{6C75160E-10E0-4FCA-A5F6-B48267E0CF9A}"/>
              </a:ext>
            </a:extLst>
          </p:cNvPr>
          <p:cNvPicPr>
            <a:picLocks noChangeAspect="1"/>
          </p:cNvPicPr>
          <p:nvPr/>
        </p:nvPicPr>
        <p:blipFill>
          <a:blip r:embed="rId4"/>
          <a:stretch>
            <a:fillRect/>
          </a:stretch>
        </p:blipFill>
        <p:spPr>
          <a:xfrm>
            <a:off x="5219160" y="2082300"/>
            <a:ext cx="6447131" cy="3115477"/>
          </a:xfrm>
          <a:prstGeom prst="rect">
            <a:avLst/>
          </a:prstGeom>
        </p:spPr>
      </p:pic>
      <p:sp>
        <p:nvSpPr>
          <p:cNvPr id="7" name="矩形 6">
            <a:extLst>
              <a:ext uri="{FF2B5EF4-FFF2-40B4-BE49-F238E27FC236}">
                <a16:creationId xmlns:a16="http://schemas.microsoft.com/office/drawing/2014/main" id="{5AF6BB7E-BBE2-4BE9-AB2F-3D49F51CD121}"/>
              </a:ext>
            </a:extLst>
          </p:cNvPr>
          <p:cNvSpPr/>
          <p:nvPr/>
        </p:nvSpPr>
        <p:spPr>
          <a:xfrm>
            <a:off x="7142922" y="3429000"/>
            <a:ext cx="3048000" cy="573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94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矩形 7">
            <a:extLst>
              <a:ext uri="{FF2B5EF4-FFF2-40B4-BE49-F238E27FC236}">
                <a16:creationId xmlns:a16="http://schemas.microsoft.com/office/drawing/2014/main" id="{2CAC0549-28F6-4278-981B-44127E74F8C5}"/>
              </a:ext>
            </a:extLst>
          </p:cNvPr>
          <p:cNvSpPr/>
          <p:nvPr/>
        </p:nvSpPr>
        <p:spPr>
          <a:xfrm>
            <a:off x="602032" y="2368826"/>
            <a:ext cx="3909392" cy="212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件图显示模型的物理视图，也显示系统中的软件构件及其相互关系。模型中的每个类映射到源代码构件。一旦创建构件，就加进构件图中，然后画出构件之间的相关性。构件间的相关性包括编译相关性和运行相关性。</a:t>
            </a:r>
          </a:p>
        </p:txBody>
      </p:sp>
      <p:sp>
        <p:nvSpPr>
          <p:cNvPr id="11" name="矩形 10">
            <a:extLst>
              <a:ext uri="{FF2B5EF4-FFF2-40B4-BE49-F238E27FC236}">
                <a16:creationId xmlns:a16="http://schemas.microsoft.com/office/drawing/2014/main" id="{B18A6A30-E473-4CA1-9930-DF8B827658B5}"/>
              </a:ext>
            </a:extLst>
          </p:cNvPr>
          <p:cNvSpPr/>
          <p:nvPr/>
        </p:nvSpPr>
        <p:spPr>
          <a:xfrm>
            <a:off x="5219355" y="2368826"/>
            <a:ext cx="5673931" cy="1119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创建构件图</a:t>
            </a:r>
            <a:r>
              <a:rPr lang="en-US" altLang="zh-CN" dirty="0"/>
              <a:t>(</a:t>
            </a:r>
            <a:r>
              <a:rPr lang="zh-CN" altLang="en-US" dirty="0"/>
              <a:t>图</a:t>
            </a:r>
            <a:r>
              <a:rPr lang="en-US" altLang="zh-CN" dirty="0"/>
              <a:t>2-6-1)</a:t>
            </a:r>
            <a:br>
              <a:rPr lang="en-US" altLang="zh-CN" dirty="0"/>
            </a:br>
            <a:r>
              <a:rPr lang="en-US" altLang="zh-CN" dirty="0"/>
              <a:t>(1) </a:t>
            </a:r>
            <a:r>
              <a:rPr lang="zh-CN" altLang="en-US" dirty="0"/>
              <a:t>右单击浏览器中的</a:t>
            </a:r>
            <a:r>
              <a:rPr lang="en-US" altLang="zh-CN" dirty="0"/>
              <a:t>Component </a:t>
            </a:r>
            <a:r>
              <a:rPr lang="zh-CN" altLang="en-US" dirty="0"/>
              <a:t>视图。</a:t>
            </a:r>
            <a:br>
              <a:rPr lang="zh-CN" altLang="en-US" dirty="0"/>
            </a:br>
            <a:r>
              <a:rPr lang="en-US" altLang="zh-CN" dirty="0"/>
              <a:t>(2) </a:t>
            </a:r>
            <a:r>
              <a:rPr lang="zh-CN" altLang="en-US" dirty="0"/>
              <a:t>选择</a:t>
            </a:r>
            <a:r>
              <a:rPr lang="en-US" altLang="zh-CN" dirty="0" err="1"/>
              <a:t>New→Component</a:t>
            </a:r>
            <a:r>
              <a:rPr lang="en-US" altLang="zh-CN" dirty="0"/>
              <a:t> Diagram</a:t>
            </a:r>
            <a:r>
              <a:rPr lang="zh-CN" altLang="en-US" dirty="0"/>
              <a:t>，并命名新的框图。</a:t>
            </a:r>
          </a:p>
        </p:txBody>
      </p:sp>
      <p:pic>
        <p:nvPicPr>
          <p:cNvPr id="15" name="图片 14">
            <a:extLst>
              <a:ext uri="{FF2B5EF4-FFF2-40B4-BE49-F238E27FC236}">
                <a16:creationId xmlns:a16="http://schemas.microsoft.com/office/drawing/2014/main" id="{FF7927EC-EA1C-493D-B3EC-DAE0A63039D6}"/>
              </a:ext>
            </a:extLst>
          </p:cNvPr>
          <p:cNvPicPr>
            <a:picLocks noChangeAspect="1"/>
          </p:cNvPicPr>
          <p:nvPr/>
        </p:nvPicPr>
        <p:blipFill rotWithShape="1">
          <a:blip r:embed="rId4"/>
          <a:srcRect t="46085" r="58440" b="23759"/>
          <a:stretch/>
        </p:blipFill>
        <p:spPr>
          <a:xfrm>
            <a:off x="5219355" y="3949014"/>
            <a:ext cx="6122043" cy="2497525"/>
          </a:xfrm>
          <a:prstGeom prst="rect">
            <a:avLst/>
          </a:prstGeom>
        </p:spPr>
      </p:pic>
    </p:spTree>
    <p:extLst>
      <p:ext uri="{BB962C8B-B14F-4D97-AF65-F5344CB8AC3E}">
        <p14:creationId xmlns:p14="http://schemas.microsoft.com/office/powerpoint/2010/main" val="415860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把构件加入框图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E7863754-B958-4644-B4AB-46074A36712D}"/>
              </a:ext>
            </a:extLst>
          </p:cNvPr>
          <p:cNvSpPr/>
          <p:nvPr/>
        </p:nvSpPr>
        <p:spPr>
          <a:xfrm>
            <a:off x="525709" y="2043533"/>
            <a:ext cx="4757531" cy="1351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a:t>
            </a:r>
            <a:r>
              <a:rPr lang="en-US" altLang="zh-CN" dirty="0"/>
              <a:t>Component</a:t>
            </a:r>
            <a:r>
              <a:rPr lang="zh-CN" altLang="en-US" dirty="0"/>
              <a:t>工具栏按钮，单击框图增加构件，并命名构件。</a:t>
            </a:r>
            <a:br>
              <a:rPr lang="zh-CN" altLang="en-US" dirty="0"/>
            </a:br>
            <a:r>
              <a:rPr lang="en-US" altLang="zh-CN" dirty="0"/>
              <a:t>(2) </a:t>
            </a:r>
            <a:r>
              <a:rPr lang="zh-CN" altLang="en-US" dirty="0"/>
              <a:t>右单击构件，选择</a:t>
            </a:r>
            <a:r>
              <a:rPr lang="en-US" altLang="zh-CN" dirty="0"/>
              <a:t>Open Specification</a:t>
            </a:r>
            <a:r>
              <a:rPr lang="zh-CN" altLang="en-US" dirty="0"/>
              <a:t>，在“</a:t>
            </a:r>
            <a:r>
              <a:rPr lang="en-US" altLang="zh-CN" dirty="0"/>
              <a:t>stereotype”</a:t>
            </a:r>
            <a:r>
              <a:rPr lang="zh-CN" altLang="en-US" dirty="0"/>
              <a:t>中设置构件版型。</a:t>
            </a:r>
          </a:p>
        </p:txBody>
      </p:sp>
      <p:pic>
        <p:nvPicPr>
          <p:cNvPr id="6" name="图片 5">
            <a:extLst>
              <a:ext uri="{FF2B5EF4-FFF2-40B4-BE49-F238E27FC236}">
                <a16:creationId xmlns:a16="http://schemas.microsoft.com/office/drawing/2014/main" id="{22965D4D-AB94-49A8-8E59-4239179FF141}"/>
              </a:ext>
            </a:extLst>
          </p:cNvPr>
          <p:cNvPicPr>
            <a:picLocks noChangeAspect="1"/>
          </p:cNvPicPr>
          <p:nvPr/>
        </p:nvPicPr>
        <p:blipFill>
          <a:blip r:embed="rId4"/>
          <a:stretch>
            <a:fillRect/>
          </a:stretch>
        </p:blipFill>
        <p:spPr>
          <a:xfrm>
            <a:off x="5435405" y="904467"/>
            <a:ext cx="6606858" cy="5493461"/>
          </a:xfrm>
          <a:prstGeom prst="rect">
            <a:avLst/>
          </a:prstGeom>
        </p:spPr>
      </p:pic>
    </p:spTree>
    <p:extLst>
      <p:ext uri="{BB962C8B-B14F-4D97-AF65-F5344CB8AC3E}">
        <p14:creationId xmlns:p14="http://schemas.microsoft.com/office/powerpoint/2010/main" val="8878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8.2 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系统客户的构件图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B61F4DEA-8D65-4DE4-BDE3-8C9A30E5D1E1}"/>
              </a:ext>
            </a:extLst>
          </p:cNvPr>
          <p:cNvSpPr/>
          <p:nvPr/>
        </p:nvSpPr>
        <p:spPr>
          <a:xfrm>
            <a:off x="649356" y="1993829"/>
            <a:ext cx="3657600" cy="4065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例如我们用</a:t>
            </a:r>
            <a:r>
              <a:rPr lang="en-US" altLang="zh-CN" dirty="0"/>
              <a:t>C++</a:t>
            </a:r>
            <a:r>
              <a:rPr lang="zh-CN" altLang="en-US" dirty="0"/>
              <a:t>建立系统，每个类有自己的头文件和体文件，因此图中每个类映射自己的构件，例如</a:t>
            </a:r>
            <a:r>
              <a:rPr lang="en-US" altLang="zh-CN" dirty="0"/>
              <a:t>ATM</a:t>
            </a:r>
            <a:r>
              <a:rPr lang="zh-CN" altLang="en-US" dirty="0"/>
              <a:t>屏幕类映射两个</a:t>
            </a:r>
            <a:r>
              <a:rPr lang="en-US" altLang="zh-CN" dirty="0"/>
              <a:t>ATM</a:t>
            </a:r>
            <a:r>
              <a:rPr lang="zh-CN" altLang="en-US" dirty="0"/>
              <a:t>屏幕构件。这两个</a:t>
            </a:r>
            <a:r>
              <a:rPr lang="en-US" altLang="zh-CN" dirty="0"/>
              <a:t>ATM</a:t>
            </a:r>
            <a:r>
              <a:rPr lang="zh-CN" altLang="en-US" dirty="0"/>
              <a:t>屏幕构件表示</a:t>
            </a:r>
            <a:r>
              <a:rPr lang="en-US" altLang="zh-CN" dirty="0"/>
              <a:t>ATM</a:t>
            </a:r>
            <a:r>
              <a:rPr lang="zh-CN" altLang="en-US" dirty="0"/>
              <a:t>屏幕类的头和体。阴影构件称为包体，表示</a:t>
            </a:r>
            <a:r>
              <a:rPr lang="en-US" altLang="zh-CN" dirty="0"/>
              <a:t>C++</a:t>
            </a:r>
            <a:r>
              <a:rPr lang="zh-CN" altLang="en-US" dirty="0"/>
              <a:t>中</a:t>
            </a:r>
            <a:r>
              <a:rPr lang="en-US" altLang="zh-CN" dirty="0"/>
              <a:t>ATM</a:t>
            </a:r>
            <a:r>
              <a:rPr lang="zh-CN" altLang="en-US" dirty="0"/>
              <a:t>屏幕类的体文件</a:t>
            </a:r>
            <a:r>
              <a:rPr lang="en-US" altLang="zh-CN" dirty="0"/>
              <a:t>(.</a:t>
            </a:r>
            <a:r>
              <a:rPr lang="en-US" altLang="zh-CN" dirty="0" err="1"/>
              <a:t>cpp</a:t>
            </a:r>
            <a:r>
              <a:rPr lang="en-US" altLang="zh-CN" dirty="0"/>
              <a:t>)</a:t>
            </a:r>
            <a:r>
              <a:rPr lang="zh-CN" altLang="en-US" dirty="0"/>
              <a:t>，构件版型是</a:t>
            </a:r>
            <a:r>
              <a:rPr lang="en-US" altLang="zh-CN" dirty="0"/>
              <a:t>package body</a:t>
            </a:r>
            <a:r>
              <a:rPr lang="zh-CN" altLang="en-US" dirty="0"/>
              <a:t>。无阴影的构件称为包规范，这个包规范表示</a:t>
            </a:r>
            <a:r>
              <a:rPr lang="en-US" altLang="zh-CN" dirty="0"/>
              <a:t>C++</a:t>
            </a:r>
            <a:r>
              <a:rPr lang="zh-CN" altLang="en-US" dirty="0"/>
              <a:t>类的头文件</a:t>
            </a:r>
            <a:r>
              <a:rPr lang="en-US" altLang="zh-CN" dirty="0"/>
              <a:t>(.H)</a:t>
            </a:r>
            <a:r>
              <a:rPr lang="zh-CN" altLang="en-US" dirty="0"/>
              <a:t>，构件版型是</a:t>
            </a:r>
            <a:r>
              <a:rPr lang="en-US" altLang="zh-CN" dirty="0"/>
              <a:t>package specification</a:t>
            </a:r>
            <a:r>
              <a:rPr lang="zh-CN" altLang="en-US" dirty="0"/>
              <a:t>。构件</a:t>
            </a:r>
            <a:r>
              <a:rPr lang="en-US" altLang="zh-CN" dirty="0"/>
              <a:t>ATM.exe</a:t>
            </a:r>
            <a:r>
              <a:rPr lang="zh-CN" altLang="en-US" dirty="0"/>
              <a:t>是个任务规范，表示处理线程，是一个可执行程序。</a:t>
            </a:r>
          </a:p>
        </p:txBody>
      </p:sp>
      <p:pic>
        <p:nvPicPr>
          <p:cNvPr id="6" name="图片 5">
            <a:extLst>
              <a:ext uri="{FF2B5EF4-FFF2-40B4-BE49-F238E27FC236}">
                <a16:creationId xmlns:a16="http://schemas.microsoft.com/office/drawing/2014/main" id="{47B082A4-700E-48CF-BF46-D2BECBB658CF}"/>
              </a:ext>
            </a:extLst>
          </p:cNvPr>
          <p:cNvPicPr>
            <a:picLocks noChangeAspect="1"/>
          </p:cNvPicPr>
          <p:nvPr/>
        </p:nvPicPr>
        <p:blipFill rotWithShape="1">
          <a:blip r:embed="rId4"/>
          <a:srcRect r="21947"/>
          <a:stretch/>
        </p:blipFill>
        <p:spPr>
          <a:xfrm>
            <a:off x="4410466" y="1229331"/>
            <a:ext cx="7609256" cy="5326366"/>
          </a:xfrm>
          <a:prstGeom prst="rect">
            <a:avLst/>
          </a:prstGeom>
        </p:spPr>
      </p:pic>
    </p:spTree>
    <p:extLst>
      <p:ext uri="{BB962C8B-B14F-4D97-AF65-F5344CB8AC3E}">
        <p14:creationId xmlns:p14="http://schemas.microsoft.com/office/powerpoint/2010/main" val="5105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5</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285521" y="3761656"/>
            <a:ext cx="1620957" cy="321370"/>
          </a:xfrm>
          <a:prstGeom prst="rect">
            <a:avLst/>
          </a:prstGeom>
          <a:noFill/>
        </p:spPr>
        <p:txBody>
          <a:bodyPr wrap="none" rtlCol="0">
            <a:spAutoFit/>
          </a:bodyPr>
          <a:lstStyle/>
          <a:p>
            <a:pPr algn="ct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42438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0" y="1670736"/>
            <a:ext cx="3718679" cy="104595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1.Rational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的用途</a:t>
            </a:r>
            <a:endPar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buFont typeface="Arial" panose="020B0604020202020204" pitchFamily="34" charset="0"/>
              <a:buNone/>
            </a:pP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r>
              <a:rPr lang="zh-CN" alt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任意三点</a:t>
            </a: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341632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对业务进行建模</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建立对象模型</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对数据库进行建模，并可以在对象模型和数据模型之间进行正、逆向工程，相互同步</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建立构件模型</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生成目标语言的框架代码</a:t>
            </a:r>
          </a:p>
          <a:p>
            <a:endParaRPr lang="en-US" altLang="zh-CN" sz="2400" b="1" dirty="0">
              <a:solidFill>
                <a:srgbClr val="FF0000"/>
              </a:solidFill>
            </a:endParaRPr>
          </a:p>
          <a:p>
            <a:endParaRPr lang="zh-CN" altLang="en-US" sz="2400" b="1" dirty="0">
              <a:solidFill>
                <a:srgbClr val="FF0000"/>
              </a:solidFill>
            </a:endParaRPr>
          </a:p>
        </p:txBody>
      </p:sp>
    </p:spTree>
    <p:extLst>
      <p:ext uri="{BB962C8B-B14F-4D97-AF65-F5344CB8AC3E}">
        <p14:creationId xmlns:p14="http://schemas.microsoft.com/office/powerpoint/2010/main" val="906816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4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4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p:bldP spid="20" grpId="0"/>
      <p:bldP spid="22" grpId="0" animBg="1"/>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2.Rational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主界面的五大组成部分</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工具栏</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浏览器</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文档窗口</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框图窗口</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日志</a:t>
            </a:r>
          </a:p>
        </p:txBody>
      </p:sp>
    </p:spTree>
    <p:extLst>
      <p:ext uri="{BB962C8B-B14F-4D97-AF65-F5344CB8AC3E}">
        <p14:creationId xmlns:p14="http://schemas.microsoft.com/office/powerpoint/2010/main" val="1942676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3.USE CASE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的作用</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zh-CN" altLang="en-US" sz="2400" b="1" dirty="0">
                <a:solidFill>
                  <a:srgbClr val="FF0000"/>
                </a:solidFill>
              </a:rPr>
              <a:t>主要的作用有三个：</a:t>
            </a:r>
            <a:endParaRPr lang="en-US" altLang="zh-CN" sz="2400" b="1" dirty="0">
              <a:solidFill>
                <a:srgbClr val="FF0000"/>
              </a:solidFill>
            </a:endParaRPr>
          </a:p>
          <a:p>
            <a:r>
              <a:rPr lang="en-US" altLang="zh-CN" sz="2400" b="1" dirty="0">
                <a:solidFill>
                  <a:srgbClr val="FF0000"/>
                </a:solidFill>
              </a:rPr>
              <a:t>1.</a:t>
            </a:r>
            <a:r>
              <a:rPr lang="zh-CN" altLang="en-US" sz="2400" b="1" dirty="0">
                <a:solidFill>
                  <a:srgbClr val="FF0000"/>
                </a:solidFill>
              </a:rPr>
              <a:t>获取需求</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指导测试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在整个过程中的其它工作流起到指导作用</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4.</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用例之间的关系</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200329"/>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包含</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扩展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泛化</a:t>
            </a:r>
          </a:p>
        </p:txBody>
      </p:sp>
    </p:spTree>
    <p:extLst>
      <p:ext uri="{BB962C8B-B14F-4D97-AF65-F5344CB8AC3E}">
        <p14:creationId xmlns:p14="http://schemas.microsoft.com/office/powerpoint/2010/main" val="65843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4122077" cy="321370"/>
          </a:xfrm>
          <a:prstGeom prst="rect">
            <a:avLst/>
          </a:prstGeom>
          <a:noFill/>
        </p:spPr>
        <p:txBody>
          <a:bodyPr wrap="square" rtlCol="0">
            <a:spAutoFit/>
          </a:bodyPr>
          <a:lstStyle/>
          <a:p>
            <a:pPr algn="ctr">
              <a:lnSpc>
                <a:spcPts val="1500"/>
              </a:lnSpc>
            </a:pP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常见的</a:t>
            </a:r>
            <a:r>
              <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UML</a:t>
            </a: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建模工具</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3" y="2170190"/>
            <a:ext cx="10946946" cy="523220"/>
          </a:xfrm>
          <a:prstGeom prst="rect">
            <a:avLst/>
          </a:prstGeom>
          <a:noFill/>
        </p:spPr>
        <p:txBody>
          <a:bodyPr wrap="square" rtlCol="0">
            <a:spAutoFit/>
          </a:bodyPr>
          <a:lstStyle/>
          <a:p>
            <a:r>
              <a:rPr lang="en-US" altLang="zh-CN" sz="2800" b="1" dirty="0">
                <a:solidFill>
                  <a:srgbClr val="3D7AC3"/>
                </a:solidFill>
                <a:latin typeface="Axure Handwriting" panose="020B0402020200020204" pitchFamily="34" charset="0"/>
              </a:rPr>
              <a:t>1</a:t>
            </a:r>
            <a:r>
              <a:rPr lang="zh-CN" altLang="en-US" sz="2800" b="1" dirty="0">
                <a:solidFill>
                  <a:srgbClr val="3D7AC3"/>
                </a:solidFill>
                <a:latin typeface="Axure Handwriting" panose="020B0402020200020204" pitchFamily="34" charset="0"/>
              </a:rPr>
              <a:t>、</a:t>
            </a:r>
            <a:r>
              <a:rPr lang="en-US" altLang="zh-CN" sz="2800" b="1" dirty="0">
                <a:solidFill>
                  <a:srgbClr val="3D7AC3"/>
                </a:solidFill>
                <a:latin typeface="Axure Handwriting" panose="020B0402020200020204" pitchFamily="34" charset="0"/>
              </a:rPr>
              <a:t>Rational Rose   2</a:t>
            </a:r>
            <a:r>
              <a:rPr lang="zh-CN" altLang="en-US" sz="2800" b="1" dirty="0">
                <a:solidFill>
                  <a:srgbClr val="3D7AC3"/>
                </a:solidFill>
                <a:latin typeface="Axure Handwriting" panose="020B0402020200020204" pitchFamily="34" charset="0"/>
              </a:rPr>
              <a:t>、</a:t>
            </a:r>
            <a:r>
              <a:rPr lang="en-US" altLang="zh-CN" sz="2800" b="1" dirty="0">
                <a:solidFill>
                  <a:srgbClr val="3D7AC3"/>
                </a:solidFill>
                <a:latin typeface="Axure Handwriting" panose="020B0402020200020204" pitchFamily="34" charset="0"/>
              </a:rPr>
              <a:t>Visio   3</a:t>
            </a:r>
            <a:r>
              <a:rPr lang="zh-CN" altLang="en-US" sz="2800" b="1" dirty="0">
                <a:solidFill>
                  <a:srgbClr val="3D7AC3"/>
                </a:solidFill>
                <a:latin typeface="Axure Handwriting" panose="020B0402020200020204" pitchFamily="34" charset="0"/>
              </a:rPr>
              <a:t>、</a:t>
            </a:r>
            <a:r>
              <a:rPr lang="en-US" altLang="zh-CN" sz="2800" b="1" dirty="0">
                <a:solidFill>
                  <a:srgbClr val="3D7AC3"/>
                </a:solidFill>
                <a:latin typeface="Axure Handwriting" panose="020B0402020200020204" pitchFamily="34" charset="0"/>
              </a:rPr>
              <a:t>Power Designer   4</a:t>
            </a:r>
            <a:r>
              <a:rPr lang="zh-CN" altLang="en-US" sz="2800" b="1" dirty="0">
                <a:solidFill>
                  <a:srgbClr val="3D7AC3"/>
                </a:solidFill>
                <a:latin typeface="Axure Handwriting" panose="020B0402020200020204" pitchFamily="34" charset="0"/>
              </a:rPr>
              <a:t>、</a:t>
            </a:r>
            <a:r>
              <a:rPr lang="en-US" altLang="zh-CN" sz="2800" b="1" dirty="0">
                <a:solidFill>
                  <a:srgbClr val="3D7AC3"/>
                </a:solidFill>
                <a:latin typeface="Axure Handwriting" panose="020B0402020200020204" pitchFamily="34" charset="0"/>
              </a:rPr>
              <a:t>StarUML</a:t>
            </a:r>
            <a:endParaRPr lang="zh-CN" altLang="en-US" sz="2000" b="1" dirty="0">
              <a:solidFill>
                <a:srgbClr val="3D7AC3"/>
              </a:solidFill>
              <a:latin typeface="Adobe Gothic Std B" panose="020B0800000000000000" pitchFamily="34" charset="-128"/>
            </a:endParaRPr>
          </a:p>
        </p:txBody>
      </p:sp>
      <p:sp>
        <p:nvSpPr>
          <p:cNvPr id="14" name="TextBox 10">
            <a:extLst>
              <a:ext uri="{FF2B5EF4-FFF2-40B4-BE49-F238E27FC236}">
                <a16:creationId xmlns:a16="http://schemas.microsoft.com/office/drawing/2014/main" id="{62A56411-DC45-4B43-B3BB-036F939A9119}"/>
              </a:ext>
            </a:extLst>
          </p:cNvPr>
          <p:cNvSpPr txBox="1"/>
          <p:nvPr/>
        </p:nvSpPr>
        <p:spPr>
          <a:xfrm>
            <a:off x="516509" y="2865731"/>
            <a:ext cx="11158981" cy="3816429"/>
          </a:xfrm>
          <a:prstGeom prst="rect">
            <a:avLst/>
          </a:prstGeom>
          <a:noFill/>
        </p:spPr>
        <p:txBody>
          <a:bodyPr wrap="square" rtlCol="0">
            <a:spAutoFit/>
          </a:bodyPr>
          <a:lstStyle/>
          <a:p>
            <a:r>
              <a:rPr lang="en-US" altLang="zh-CN" sz="2200" b="1" dirty="0">
                <a:solidFill>
                  <a:srgbClr val="3D7AC3"/>
                </a:solidFill>
                <a:latin typeface="Axure Handwriting" panose="020B0402020200020204" pitchFamily="34" charset="0"/>
              </a:rPr>
              <a:t>1</a:t>
            </a:r>
            <a:r>
              <a:rPr lang="zh-CN" altLang="en-US" sz="2200" b="1" dirty="0">
                <a:solidFill>
                  <a:srgbClr val="3D7AC3"/>
                </a:solidFill>
                <a:latin typeface="Axure Handwriting" panose="020B0402020200020204" pitchFamily="34" charset="0"/>
              </a:rPr>
              <a:t>、</a:t>
            </a:r>
            <a:r>
              <a:rPr lang="en-US" altLang="zh-CN" sz="2200" b="1" dirty="0">
                <a:solidFill>
                  <a:srgbClr val="3D7AC3"/>
                </a:solidFill>
                <a:latin typeface="Axure Handwriting" panose="020B0402020200020204" pitchFamily="34" charset="0"/>
              </a:rPr>
              <a:t>Rational Rose</a:t>
            </a:r>
            <a:r>
              <a:rPr lang="zh-CN" altLang="en-US" sz="2200" b="1" dirty="0">
                <a:latin typeface="Axure Handwriting" panose="020B0402020200020204" pitchFamily="34" charset="0"/>
              </a:rPr>
              <a:t>是</a:t>
            </a:r>
            <a:r>
              <a:rPr lang="en-US" altLang="zh-CN" sz="2200" b="1" dirty="0">
                <a:latin typeface="Axure Handwriting" panose="020B0402020200020204" pitchFamily="34" charset="0"/>
              </a:rPr>
              <a:t>Rational</a:t>
            </a:r>
            <a:r>
              <a:rPr lang="zh-CN" altLang="en-US" sz="2200" b="1" dirty="0">
                <a:latin typeface="Axure Handwriting" panose="020B0402020200020204" pitchFamily="34" charset="0"/>
              </a:rPr>
              <a:t>公司出品的一种面向对象的统一建模语言的可视化建模工具。用于可视化建模和公司级水平软件应用的组件构造。它包括了统一建模语言（</a:t>
            </a:r>
            <a:r>
              <a:rPr lang="en-US" altLang="zh-CN" sz="2200" b="1" dirty="0">
                <a:latin typeface="Axure Handwriting" panose="020B0402020200020204" pitchFamily="34" charset="0"/>
              </a:rPr>
              <a:t>UML</a:t>
            </a:r>
            <a:r>
              <a:rPr lang="zh-CN" altLang="en-US" sz="2200" b="1" dirty="0">
                <a:latin typeface="Axure Handwriting" panose="020B0402020200020204" pitchFamily="34" charset="0"/>
              </a:rPr>
              <a:t>），</a:t>
            </a:r>
            <a:r>
              <a:rPr lang="en-US" altLang="zh-CN" sz="2200" b="1" dirty="0">
                <a:latin typeface="Axure Handwriting" panose="020B0402020200020204" pitchFamily="34" charset="0"/>
              </a:rPr>
              <a:t>OOSE</a:t>
            </a:r>
            <a:r>
              <a:rPr lang="zh-CN" altLang="en-US" sz="2200" b="1" dirty="0">
                <a:latin typeface="Axure Handwriting" panose="020B0402020200020204" pitchFamily="34" charset="0"/>
              </a:rPr>
              <a:t>，以及</a:t>
            </a:r>
            <a:r>
              <a:rPr lang="en-US" altLang="zh-CN" sz="2200" b="1" dirty="0">
                <a:latin typeface="Axure Handwriting" panose="020B0402020200020204" pitchFamily="34" charset="0"/>
              </a:rPr>
              <a:t>OMT</a:t>
            </a:r>
            <a:r>
              <a:rPr lang="zh-CN" altLang="en-US" sz="2200" b="1" dirty="0">
                <a:latin typeface="Axure Handwriting" panose="020B0402020200020204" pitchFamily="34" charset="0"/>
              </a:rPr>
              <a:t>。</a:t>
            </a:r>
            <a:endParaRPr lang="en-US" altLang="zh-CN" sz="2200" b="1" dirty="0">
              <a:latin typeface="Axure Handwriting" panose="020B0402020200020204" pitchFamily="34" charset="0"/>
            </a:endParaRPr>
          </a:p>
          <a:p>
            <a:r>
              <a:rPr lang="en-US" altLang="zh-CN" sz="2200" b="1" dirty="0">
                <a:solidFill>
                  <a:srgbClr val="3D7AC3"/>
                </a:solidFill>
                <a:latin typeface="Axure Handwriting" panose="020B0402020200020204" pitchFamily="34" charset="0"/>
              </a:rPr>
              <a:t>2</a:t>
            </a:r>
            <a:r>
              <a:rPr lang="zh-CN" altLang="en-US" sz="2200" b="1" dirty="0">
                <a:solidFill>
                  <a:srgbClr val="3D7AC3"/>
                </a:solidFill>
                <a:latin typeface="Axure Handwriting" panose="020B0402020200020204" pitchFamily="34" charset="0"/>
              </a:rPr>
              <a:t>、</a:t>
            </a:r>
            <a:r>
              <a:rPr lang="en-US" altLang="zh-CN" sz="2200" b="1" dirty="0">
                <a:solidFill>
                  <a:srgbClr val="3D7AC3"/>
                </a:solidFill>
                <a:latin typeface="Axure Handwriting" panose="020B0402020200020204" pitchFamily="34" charset="0"/>
              </a:rPr>
              <a:t>VISIO</a:t>
            </a:r>
            <a:r>
              <a:rPr lang="zh-CN" altLang="en-US" sz="2200" b="1" dirty="0">
                <a:latin typeface="Axure Handwriting" panose="020B0402020200020204" pitchFamily="34" charset="0"/>
              </a:rPr>
              <a:t>原来仅仅是一种画图工具，能够用来描述各种图形，它可以说是目前最能够用图形方式来表达各种商业图形用途的工具（对软件开发中的</a:t>
            </a:r>
            <a:r>
              <a:rPr lang="en-US" altLang="zh-CN" sz="2200" b="1" dirty="0">
                <a:latin typeface="Axure Handwriting" panose="020B0402020200020204" pitchFamily="34" charset="0"/>
              </a:rPr>
              <a:t>UML</a:t>
            </a:r>
            <a:r>
              <a:rPr lang="zh-CN" altLang="en-US" sz="2200" b="1" dirty="0">
                <a:latin typeface="Axure Handwriting" panose="020B0402020200020204" pitchFamily="34" charset="0"/>
              </a:rPr>
              <a:t>支持仅仅是其中很少的一部分）。</a:t>
            </a:r>
            <a:endParaRPr lang="en-US" altLang="zh-CN" sz="2200" b="1" dirty="0">
              <a:latin typeface="Axure Handwriting" panose="020B0402020200020204" pitchFamily="34" charset="0"/>
            </a:endParaRPr>
          </a:p>
          <a:p>
            <a:r>
              <a:rPr lang="en-US" altLang="zh-CN" sz="2200" b="1" dirty="0">
                <a:solidFill>
                  <a:srgbClr val="3D7AC3"/>
                </a:solidFill>
                <a:latin typeface="Axure Handwriting" panose="020B0402020200020204" pitchFamily="34" charset="0"/>
              </a:rPr>
              <a:t>3</a:t>
            </a:r>
            <a:r>
              <a:rPr lang="zh-CN" altLang="en-US" sz="2200" b="1" dirty="0">
                <a:solidFill>
                  <a:srgbClr val="3D7AC3"/>
                </a:solidFill>
                <a:latin typeface="Axure Handwriting" panose="020B0402020200020204" pitchFamily="34" charset="0"/>
              </a:rPr>
              <a:t>、</a:t>
            </a:r>
            <a:r>
              <a:rPr lang="en-US" altLang="zh-CN" sz="2200" b="1" dirty="0">
                <a:solidFill>
                  <a:srgbClr val="3D7AC3"/>
                </a:solidFill>
                <a:latin typeface="Axure Handwriting" panose="020B0402020200020204" pitchFamily="34" charset="0"/>
              </a:rPr>
              <a:t>Power Designer </a:t>
            </a:r>
            <a:r>
              <a:rPr lang="zh-CN" altLang="en-US" sz="2200" b="1" dirty="0">
                <a:latin typeface="Axure Handwriting" panose="020B0402020200020204" pitchFamily="34" charset="0"/>
              </a:rPr>
              <a:t>是</a:t>
            </a:r>
            <a:r>
              <a:rPr lang="en-US" altLang="zh-CN" sz="2200" b="1" dirty="0">
                <a:latin typeface="Axure Handwriting" panose="020B0402020200020204" pitchFamily="34" charset="0"/>
              </a:rPr>
              <a:t>Sybase</a:t>
            </a:r>
            <a:r>
              <a:rPr lang="zh-CN" altLang="en-US" sz="2200" b="1" dirty="0">
                <a:latin typeface="Axure Handwriting" panose="020B0402020200020204" pitchFamily="34" charset="0"/>
              </a:rPr>
              <a:t>公司的</a:t>
            </a:r>
            <a:r>
              <a:rPr lang="en-US" altLang="zh-CN" sz="2200" b="1" dirty="0">
                <a:latin typeface="Axure Handwriting" panose="020B0402020200020204" pitchFamily="34" charset="0"/>
              </a:rPr>
              <a:t>CASE</a:t>
            </a:r>
            <a:r>
              <a:rPr lang="zh-CN" altLang="en-US" sz="2200" b="1" dirty="0">
                <a:latin typeface="Axure Handwriting" panose="020B0402020200020204" pitchFamily="34" charset="0"/>
              </a:rPr>
              <a:t>工具集，使用它可以方便地对管理信息系统进行分析设计，他几乎包括了数据库模型设计的全过程。</a:t>
            </a:r>
            <a:endParaRPr lang="en-US" altLang="zh-CN" sz="2200" b="1" dirty="0">
              <a:latin typeface="Axure Handwriting" panose="020B0402020200020204" pitchFamily="34" charset="0"/>
            </a:endParaRPr>
          </a:p>
          <a:p>
            <a:r>
              <a:rPr lang="en-US" altLang="zh-CN" sz="2200" b="1" dirty="0">
                <a:solidFill>
                  <a:srgbClr val="3D7AC3"/>
                </a:solidFill>
                <a:latin typeface="Axure Handwriting" panose="020B0402020200020204" pitchFamily="34" charset="0"/>
              </a:rPr>
              <a:t>4</a:t>
            </a:r>
            <a:r>
              <a:rPr lang="zh-CN" altLang="en-US" sz="2200" b="1" dirty="0">
                <a:solidFill>
                  <a:srgbClr val="3D7AC3"/>
                </a:solidFill>
                <a:latin typeface="Axure Handwriting" panose="020B0402020200020204" pitchFamily="34" charset="0"/>
              </a:rPr>
              <a:t>、</a:t>
            </a:r>
            <a:r>
              <a:rPr lang="en-US" altLang="zh-CN" sz="2200" b="1" dirty="0">
                <a:solidFill>
                  <a:srgbClr val="3D7AC3"/>
                </a:solidFill>
                <a:latin typeface="Axure Handwriting" panose="020B0402020200020204" pitchFamily="34" charset="0"/>
              </a:rPr>
              <a:t>StarUML</a:t>
            </a:r>
            <a:r>
              <a:rPr lang="zh-CN" altLang="en-US" sz="2200" b="1" dirty="0">
                <a:latin typeface="Axure Handwriting" panose="020B0402020200020204" pitchFamily="34" charset="0"/>
              </a:rPr>
              <a:t>，是一种创建</a:t>
            </a:r>
            <a:r>
              <a:rPr lang="en-US" altLang="zh-CN" sz="2200" b="1" dirty="0">
                <a:latin typeface="Axure Handwriting" panose="020B0402020200020204" pitchFamily="34" charset="0"/>
              </a:rPr>
              <a:t>UML</a:t>
            </a:r>
            <a:r>
              <a:rPr lang="zh-CN" altLang="en-US" sz="2200" b="1" dirty="0">
                <a:latin typeface="Axure Handwriting" panose="020B0402020200020204" pitchFamily="34" charset="0"/>
              </a:rPr>
              <a:t>类图，是一种生成类图和其他类型的统一建模语言</a:t>
            </a:r>
            <a:r>
              <a:rPr lang="en-US" altLang="zh-CN" sz="2200" b="1" dirty="0">
                <a:latin typeface="Axure Handwriting" panose="020B0402020200020204" pitchFamily="34" charset="0"/>
              </a:rPr>
              <a:t>(UML)</a:t>
            </a:r>
            <a:r>
              <a:rPr lang="zh-CN" altLang="en-US" sz="2200" b="1" dirty="0">
                <a:latin typeface="Axure Handwriting" panose="020B0402020200020204" pitchFamily="34" charset="0"/>
              </a:rPr>
              <a:t>图表的工具。</a:t>
            </a:r>
            <a:r>
              <a:rPr lang="en-US" altLang="zh-CN" sz="2200" b="1" dirty="0">
                <a:latin typeface="Axure Handwriting" panose="020B0402020200020204" pitchFamily="34" charset="0"/>
              </a:rPr>
              <a:t>StarUML</a:t>
            </a:r>
            <a:r>
              <a:rPr lang="zh-CN" altLang="en-US" sz="2200" b="1" dirty="0">
                <a:latin typeface="Axure Handwriting" panose="020B0402020200020204" pitchFamily="34" charset="0"/>
              </a:rPr>
              <a:t>是一个开源项目之一发展快、灵活、可扩展性强。唯一不足之处，在反向工程时，只能生成类图，不能生成类之间的关系。</a:t>
            </a:r>
          </a:p>
        </p:txBody>
      </p:sp>
    </p:spTree>
    <p:extLst>
      <p:ext uri="{BB962C8B-B14F-4D97-AF65-F5344CB8AC3E}">
        <p14:creationId xmlns:p14="http://schemas.microsoft.com/office/powerpoint/2010/main" val="146304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能建立几种视图，分别是？</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56966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用例视图</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逻辑视图</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构件视图</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部署视图</a:t>
            </a:r>
          </a:p>
        </p:txBody>
      </p:sp>
    </p:spTree>
    <p:extLst>
      <p:ext uri="{BB962C8B-B14F-4D97-AF65-F5344CB8AC3E}">
        <p14:creationId xmlns:p14="http://schemas.microsoft.com/office/powerpoint/2010/main" val="3524749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EEE9DB45-D8A8-4AF3-9F6B-2516DDCE41E0}"/>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11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2"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6</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095682" y="3681569"/>
            <a:ext cx="1620957" cy="321370"/>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9661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1"/>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0" y="-11113"/>
            <a:ext cx="7455584" cy="6888163"/>
          </a:xfrm>
        </p:spPr>
      </p:pic>
      <p:sp>
        <p:nvSpPr>
          <p:cNvPr id="15" name="Прямоугольник 14"/>
          <p:cNvSpPr/>
          <p:nvPr/>
        </p:nvSpPr>
        <p:spPr>
          <a:xfrm>
            <a:off x="3766" y="2756693"/>
            <a:ext cx="1341312" cy="13525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Заголовок 1"/>
          <p:cNvSpPr txBox="1"/>
          <p:nvPr/>
        </p:nvSpPr>
        <p:spPr>
          <a:xfrm>
            <a:off x="-1766359" y="3223418"/>
            <a:ext cx="4881562" cy="4714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ru-RU"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8" name="Заголовок 1"/>
          <p:cNvSpPr txBox="1"/>
          <p:nvPr/>
        </p:nvSpPr>
        <p:spPr>
          <a:xfrm>
            <a:off x="6096000" y="328914"/>
            <a:ext cx="5629367" cy="12480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01</a:t>
            </a: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百度文库：</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sz="1800"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5"/>
              </a:rPr>
              <a:t>https://wenku.baidu.com/view/8ee621196bec0975f565e234.html</a:t>
            </a:r>
            <a:endParaRPr lang="en-US" sz="18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endParaRPr 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p:txBody>
      </p:sp>
      <p:sp>
        <p:nvSpPr>
          <p:cNvPr id="9" name="Заголовок 1">
            <a:extLst>
              <a:ext uri="{FF2B5EF4-FFF2-40B4-BE49-F238E27FC236}">
                <a16:creationId xmlns:a16="http://schemas.microsoft.com/office/drawing/2014/main" id="{9D6A8A33-ECD1-4074-BE80-5AAD80B9C7D4}"/>
              </a:ext>
            </a:extLst>
          </p:cNvPr>
          <p:cNvSpPr txBox="1"/>
          <p:nvPr/>
        </p:nvSpPr>
        <p:spPr>
          <a:xfrm>
            <a:off x="6573375" y="2049438"/>
            <a:ext cx="5006848"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02</a:t>
            </a: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CSDN</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6"/>
              </a:rPr>
              <a:t>https://blog.csdn.net/gz153016/article/details/49641847</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p>
        </p:txBody>
      </p:sp>
      <p:sp>
        <p:nvSpPr>
          <p:cNvPr id="7" name="Заголовок 1">
            <a:extLst>
              <a:ext uri="{FF2B5EF4-FFF2-40B4-BE49-F238E27FC236}">
                <a16:creationId xmlns:a16="http://schemas.microsoft.com/office/drawing/2014/main" id="{05442651-A1C4-4A46-A192-43AA6BAB4CAE}"/>
              </a:ext>
            </a:extLst>
          </p:cNvPr>
          <p:cNvSpPr txBox="1"/>
          <p:nvPr/>
        </p:nvSpPr>
        <p:spPr>
          <a:xfrm>
            <a:off x="7094296" y="3763697"/>
            <a:ext cx="4584016"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03</a:t>
            </a: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百度百科：</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介绍</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7"/>
              </a:rPr>
              <a:t>https://baike.baidu.com/item/rational%20rose/11019648</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p>
        </p:txBody>
      </p:sp>
      <p:sp>
        <p:nvSpPr>
          <p:cNvPr id="10" name="Заголовок 1">
            <a:extLst>
              <a:ext uri="{FF2B5EF4-FFF2-40B4-BE49-F238E27FC236}">
                <a16:creationId xmlns:a16="http://schemas.microsoft.com/office/drawing/2014/main" id="{671D40F0-180B-4CBD-8DA8-6F3F2B20A35A}"/>
              </a:ext>
            </a:extLst>
          </p:cNvPr>
          <p:cNvSpPr txBox="1"/>
          <p:nvPr/>
        </p:nvSpPr>
        <p:spPr>
          <a:xfrm>
            <a:off x="7607984" y="5477956"/>
            <a:ext cx="4584016"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04</a:t>
            </a: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UML2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基础、建模与设计教程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清华大学出版社 作者：杨弘平</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国际书码号：</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ISBN 978-7-115-29666-3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出版时间：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2013.1</a:t>
            </a: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4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4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4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8" grpId="0"/>
      <p:bldP spid="9" grpId="0"/>
      <p:bldP spid="7"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7</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670083" y="3801537"/>
            <a:ext cx="3350597" cy="321370"/>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34071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Заголовок 1"/>
          <p:cNvSpPr txBox="1"/>
          <p:nvPr/>
        </p:nvSpPr>
        <p:spPr>
          <a:xfrm>
            <a:off x="2032605" y="953200"/>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小组分工及打分</a:t>
            </a:r>
            <a:endParaRPr lang="ru-RU"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5" name="Прямоугольник 4"/>
          <p:cNvSpPr/>
          <p:nvPr/>
        </p:nvSpPr>
        <p:spPr>
          <a:xfrm>
            <a:off x="543404"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6" name="Прямоугольник 5"/>
          <p:cNvSpPr/>
          <p:nvPr/>
        </p:nvSpPr>
        <p:spPr>
          <a:xfrm>
            <a:off x="2910330" y="2572578"/>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7" name="Прямоугольник 6"/>
          <p:cNvSpPr/>
          <p:nvPr/>
        </p:nvSpPr>
        <p:spPr>
          <a:xfrm>
            <a:off x="524348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8" name="Текст 11"/>
          <p:cNvSpPr txBox="1"/>
          <p:nvPr/>
        </p:nvSpPr>
        <p:spPr>
          <a:xfrm>
            <a:off x="816588" y="2703443"/>
            <a:ext cx="1383805" cy="15602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彭慧铭</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制作，小组分工及打分</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9" name="Текст 11"/>
          <p:cNvSpPr txBox="1"/>
          <p:nvPr/>
        </p:nvSpPr>
        <p:spPr>
          <a:xfrm>
            <a:off x="980154" y="4850164"/>
            <a:ext cx="103067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8.1</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2" name="Прямая соединительная линия 11"/>
          <p:cNvCxnSpPr>
            <a:cxnSpLocks/>
          </p:cNvCxnSpPr>
          <p:nvPr/>
        </p:nvCxnSpPr>
        <p:spPr>
          <a:xfrm>
            <a:off x="543403" y="4625164"/>
            <a:ext cx="193017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Текст 11"/>
          <p:cNvSpPr txBox="1"/>
          <p:nvPr/>
        </p:nvSpPr>
        <p:spPr>
          <a:xfrm>
            <a:off x="3162951" y="2703444"/>
            <a:ext cx="1365161" cy="1535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李逸欢</a:t>
            </a:r>
            <a:endParaRPr lang="en-US" altLang="zh-CN"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r>
              <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制作，查阅书籍</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4" name="Текст 11"/>
          <p:cNvSpPr txBox="1"/>
          <p:nvPr/>
        </p:nvSpPr>
        <p:spPr>
          <a:xfrm>
            <a:off x="3162950"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8.3</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sp>
        <p:nvSpPr>
          <p:cNvPr id="16" name="Текст 11"/>
          <p:cNvSpPr txBox="1"/>
          <p:nvPr/>
        </p:nvSpPr>
        <p:spPr>
          <a:xfrm>
            <a:off x="5512992" y="2703443"/>
            <a:ext cx="1365161" cy="15533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李梦雷</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制作，查找资料</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7" name="Текст 11"/>
          <p:cNvSpPr txBox="1"/>
          <p:nvPr/>
        </p:nvSpPr>
        <p:spPr>
          <a:xfrm>
            <a:off x="551299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8.0</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9" name="Прямая соединительная линия 18"/>
          <p:cNvCxnSpPr>
            <a:cxnSpLocks/>
          </p:cNvCxnSpPr>
          <p:nvPr/>
        </p:nvCxnSpPr>
        <p:spPr>
          <a:xfrm>
            <a:off x="2910330" y="4625992"/>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a:cxnSpLocks/>
          </p:cNvCxnSpPr>
          <p:nvPr/>
        </p:nvCxnSpPr>
        <p:spPr>
          <a:xfrm>
            <a:off x="524348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2" name="Прямоугольник 5">
            <a:extLst>
              <a:ext uri="{FF2B5EF4-FFF2-40B4-BE49-F238E27FC236}">
                <a16:creationId xmlns:a16="http://schemas.microsoft.com/office/drawing/2014/main" id="{B859B305-948F-43B9-AE7C-E857EC1E5B53}"/>
              </a:ext>
            </a:extLst>
          </p:cNvPr>
          <p:cNvSpPr/>
          <p:nvPr/>
        </p:nvSpPr>
        <p:spPr>
          <a:xfrm>
            <a:off x="7537231" y="2571750"/>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Текст 11">
            <a:extLst>
              <a:ext uri="{FF2B5EF4-FFF2-40B4-BE49-F238E27FC236}">
                <a16:creationId xmlns:a16="http://schemas.microsoft.com/office/drawing/2014/main" id="{5EFF270B-3188-4DD9-BD30-3794EB28565F}"/>
              </a:ext>
            </a:extLst>
          </p:cNvPr>
          <p:cNvSpPr txBox="1"/>
          <p:nvPr/>
        </p:nvSpPr>
        <p:spPr>
          <a:xfrm>
            <a:off x="7806735" y="2703443"/>
            <a:ext cx="1365161" cy="1502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胡锦波</a:t>
            </a:r>
            <a:endParaRPr 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制作，查找资料</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DBE8FD80-E01D-43C3-A6BA-EF247DA398B2}"/>
              </a:ext>
            </a:extLst>
          </p:cNvPr>
          <p:cNvSpPr txBox="1"/>
          <p:nvPr/>
        </p:nvSpPr>
        <p:spPr>
          <a:xfrm>
            <a:off x="7806736"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8.2</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25" name="Прямая соединительная линия 18">
            <a:extLst>
              <a:ext uri="{FF2B5EF4-FFF2-40B4-BE49-F238E27FC236}">
                <a16:creationId xmlns:a16="http://schemas.microsoft.com/office/drawing/2014/main" id="{F36380C6-3982-4103-BD7E-0F499D5E769B}"/>
              </a:ext>
            </a:extLst>
          </p:cNvPr>
          <p:cNvCxnSpPr>
            <a:cxnSpLocks/>
          </p:cNvCxnSpPr>
          <p:nvPr/>
        </p:nvCxnSpPr>
        <p:spPr>
          <a:xfrm>
            <a:off x="7537231" y="4625164"/>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Прямоугольник 6">
            <a:extLst>
              <a:ext uri="{FF2B5EF4-FFF2-40B4-BE49-F238E27FC236}">
                <a16:creationId xmlns:a16="http://schemas.microsoft.com/office/drawing/2014/main" id="{9292E969-44F7-4377-9141-84D020EBCC44}"/>
              </a:ext>
            </a:extLst>
          </p:cNvPr>
          <p:cNvSpPr/>
          <p:nvPr/>
        </p:nvSpPr>
        <p:spPr>
          <a:xfrm>
            <a:off x="973532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Текст 11">
            <a:extLst>
              <a:ext uri="{FF2B5EF4-FFF2-40B4-BE49-F238E27FC236}">
                <a16:creationId xmlns:a16="http://schemas.microsoft.com/office/drawing/2014/main" id="{712C4140-2985-4A51-B2DA-C1F46FB088BB}"/>
              </a:ext>
            </a:extLst>
          </p:cNvPr>
          <p:cNvSpPr txBox="1"/>
          <p:nvPr/>
        </p:nvSpPr>
        <p:spPr>
          <a:xfrm>
            <a:off x="10004832" y="2703443"/>
            <a:ext cx="1365161" cy="15199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林鑫</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主要</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制作，包括画图、描述等</a:t>
            </a:r>
            <a:r>
              <a:rPr lang="en-US" sz="16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endParaRPr lang="en-US" sz="16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9" name="Текст 11">
            <a:extLst>
              <a:ext uri="{FF2B5EF4-FFF2-40B4-BE49-F238E27FC236}">
                <a16:creationId xmlns:a16="http://schemas.microsoft.com/office/drawing/2014/main" id="{AF560F69-9A3F-4385-BAB0-E45005F462AF}"/>
              </a:ext>
            </a:extLst>
          </p:cNvPr>
          <p:cNvSpPr txBox="1"/>
          <p:nvPr/>
        </p:nvSpPr>
        <p:spPr>
          <a:xfrm>
            <a:off x="1000483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8.5</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30" name="Прямая соединительная линия 19">
            <a:extLst>
              <a:ext uri="{FF2B5EF4-FFF2-40B4-BE49-F238E27FC236}">
                <a16:creationId xmlns:a16="http://schemas.microsoft.com/office/drawing/2014/main" id="{F7A3E4A1-2671-408B-91E0-D787C9C55CFF}"/>
              </a:ext>
            </a:extLst>
          </p:cNvPr>
          <p:cNvCxnSpPr>
            <a:cxnSpLocks/>
          </p:cNvCxnSpPr>
          <p:nvPr/>
        </p:nvCxnSpPr>
        <p:spPr>
          <a:xfrm>
            <a:off x="973532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ppt_x"/>
                                          </p:val>
                                        </p:tav>
                                        <p:tav tm="100000">
                                          <p:val>
                                            <p:strVal val="#ppt_x"/>
                                          </p:val>
                                        </p:tav>
                                      </p:tavLst>
                                    </p:anim>
                                    <p:anim calcmode="lin" valueType="num">
                                      <p:cBhvr additive="base">
                                        <p:cTn id="75" dur="500" fill="hold"/>
                                        <p:tgtEl>
                                          <p:spTgt spid="2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ppt_x"/>
                                          </p:val>
                                        </p:tav>
                                        <p:tav tm="100000">
                                          <p:val>
                                            <p:strVal val="#ppt_x"/>
                                          </p:val>
                                        </p:tav>
                                      </p:tavLst>
                                    </p:anim>
                                    <p:anim calcmode="lin" valueType="num">
                                      <p:cBhvr additive="base">
                                        <p:cTn id="9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3" grpId="0"/>
      <p:bldP spid="14" grpId="0"/>
      <p:bldP spid="16" grpId="0"/>
      <p:bldP spid="17" grpId="0"/>
      <p:bldP spid="22" grpId="0" animBg="1"/>
      <p:bldP spid="23" grpId="0"/>
      <p:bldP spid="24" grpId="0"/>
      <p:bldP spid="27" grpId="0" animBg="1"/>
      <p:bldP spid="28" grpId="0"/>
      <p:bldP spid="29"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screen"/>
          <a:srcRect/>
          <a:stretch>
            <a:fillRect/>
          </a:stretch>
        </p:blipFill>
        <p:spPr/>
      </p:pic>
      <p:sp>
        <p:nvSpPr>
          <p:cNvPr id="4" name="Прямоугольник 3"/>
          <p:cNvSpPr/>
          <p:nvPr/>
        </p:nvSpPr>
        <p:spPr>
          <a:xfrm>
            <a:off x="-1" y="0"/>
            <a:ext cx="12191999" cy="6857999"/>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5" name="Заголовок 1"/>
          <p:cNvSpPr txBox="1"/>
          <p:nvPr/>
        </p:nvSpPr>
        <p:spPr>
          <a:xfrm>
            <a:off x="3216341" y="3259228"/>
            <a:ext cx="5759319" cy="65714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THANK YOU</a:t>
            </a:r>
            <a:endParaRPr lang="en-US" sz="4800" b="1"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5"/>
                                        </p:tgtEl>
                                        <p:attrNameLst>
                                          <p:attrName>ppt_y</p:attrName>
                                        </p:attrNameLst>
                                      </p:cBhvr>
                                      <p:tavLst>
                                        <p:tav tm="0">
                                          <p:val>
                                            <p:strVal val="#ppt_y"/>
                                          </p:val>
                                        </p:tav>
                                        <p:tav tm="100000">
                                          <p:val>
                                            <p:strVal val="#ppt_y"/>
                                          </p:val>
                                        </p:tav>
                                      </p:tavLst>
                                    </p:anim>
                                    <p:anim calcmode="lin" valueType="num">
                                      <p:cBhvr>
                                        <p:cTn id="14"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4122077" cy="321370"/>
          </a:xfrm>
          <a:prstGeom prst="rect">
            <a:avLst/>
          </a:prstGeom>
          <a:noFill/>
        </p:spPr>
        <p:txBody>
          <a:bodyPr wrap="square" rtlCol="0">
            <a:spAutoFit/>
          </a:bodyPr>
          <a:lstStyle/>
          <a:p>
            <a:pPr algn="ctr">
              <a:lnSpc>
                <a:spcPts val="1500"/>
              </a:lnSpc>
            </a:pP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优缺点分析</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3" y="2170190"/>
            <a:ext cx="10946946" cy="523220"/>
          </a:xfrm>
          <a:prstGeom prst="rect">
            <a:avLst/>
          </a:prstGeom>
          <a:noFill/>
        </p:spPr>
        <p:txBody>
          <a:bodyPr wrap="square" rtlCol="0">
            <a:spAutoFit/>
          </a:bodyPr>
          <a:lstStyle/>
          <a:p>
            <a:r>
              <a:rPr lang="en-US" altLang="zh-CN" sz="2800" b="1" dirty="0">
                <a:solidFill>
                  <a:srgbClr val="3D7AC3"/>
                </a:solidFill>
                <a:latin typeface="Axure Handwriting" panose="020B0402020200020204" pitchFamily="34" charset="0"/>
              </a:rPr>
              <a:t>1</a:t>
            </a:r>
            <a:r>
              <a:rPr lang="zh-CN" altLang="en-US" sz="2800" b="1" dirty="0">
                <a:solidFill>
                  <a:srgbClr val="3D7AC3"/>
                </a:solidFill>
                <a:latin typeface="Axure Handwriting" panose="020B0402020200020204" pitchFamily="34" charset="0"/>
              </a:rPr>
              <a:t>、</a:t>
            </a:r>
            <a:r>
              <a:rPr lang="en-US" altLang="zh-CN" sz="2800" b="1" dirty="0">
                <a:solidFill>
                  <a:srgbClr val="3D7AC3"/>
                </a:solidFill>
                <a:latin typeface="Axure Handwriting" panose="020B0402020200020204" pitchFamily="34" charset="0"/>
              </a:rPr>
              <a:t>Rational Rose</a:t>
            </a:r>
            <a:endParaRPr lang="zh-CN" altLang="en-US" sz="2000" b="1" dirty="0">
              <a:solidFill>
                <a:srgbClr val="3D7AC3"/>
              </a:solidFill>
              <a:latin typeface="Adobe Gothic Std B" panose="020B0800000000000000" pitchFamily="34" charset="-128"/>
            </a:endParaRPr>
          </a:p>
        </p:txBody>
      </p:sp>
      <p:sp>
        <p:nvSpPr>
          <p:cNvPr id="14" name="TextBox 10">
            <a:extLst>
              <a:ext uri="{FF2B5EF4-FFF2-40B4-BE49-F238E27FC236}">
                <a16:creationId xmlns:a16="http://schemas.microsoft.com/office/drawing/2014/main" id="{62A56411-DC45-4B43-B3BB-036F939A9119}"/>
              </a:ext>
            </a:extLst>
          </p:cNvPr>
          <p:cNvSpPr txBox="1"/>
          <p:nvPr/>
        </p:nvSpPr>
        <p:spPr>
          <a:xfrm>
            <a:off x="516509" y="2865731"/>
            <a:ext cx="11158981" cy="2462213"/>
          </a:xfrm>
          <a:prstGeom prst="rect">
            <a:avLst/>
          </a:prstGeom>
          <a:noFill/>
        </p:spPr>
        <p:txBody>
          <a:bodyPr wrap="square" rtlCol="0">
            <a:spAutoFit/>
          </a:bodyPr>
          <a:lstStyle/>
          <a:p>
            <a:r>
              <a:rPr lang="zh-CN" altLang="en-US" sz="2200" b="1" dirty="0">
                <a:solidFill>
                  <a:srgbClr val="C00000"/>
                </a:solidFill>
                <a:latin typeface="Axure Handwriting" panose="020B0402020200020204" pitchFamily="34" charset="0"/>
              </a:rPr>
              <a:t>优点</a:t>
            </a:r>
            <a:endParaRPr lang="en-US" altLang="zh-CN" sz="2200" b="1" dirty="0">
              <a:solidFill>
                <a:srgbClr val="C00000"/>
              </a:solidFill>
              <a:latin typeface="Axure Handwriting" panose="020B0402020200020204" pitchFamily="34" charset="0"/>
            </a:endParaRPr>
          </a:p>
          <a:p>
            <a:r>
              <a:rPr lang="en-US" altLang="zh-CN" sz="2200" b="1" dirty="0">
                <a:latin typeface="Axure Handwriting" panose="020B0402020200020204" pitchFamily="34" charset="0"/>
              </a:rPr>
              <a:t>ROSE</a:t>
            </a:r>
            <a:r>
              <a:rPr lang="zh-CN" altLang="en-US" sz="2200" b="1" dirty="0">
                <a:latin typeface="Axure Handwriting" panose="020B0402020200020204" pitchFamily="34" charset="0"/>
              </a:rPr>
              <a:t>诞生目的就是支持</a:t>
            </a:r>
            <a:r>
              <a:rPr lang="en-US" altLang="zh-CN" sz="2200" b="1" dirty="0">
                <a:latin typeface="Axure Handwriting" panose="020B0402020200020204" pitchFamily="34" charset="0"/>
              </a:rPr>
              <a:t>UML</a:t>
            </a:r>
            <a:r>
              <a:rPr lang="zh-CN" altLang="en-US" sz="2200" b="1" dirty="0">
                <a:latin typeface="Axure Handwriting" panose="020B0402020200020204" pitchFamily="34" charset="0"/>
              </a:rPr>
              <a:t>建模</a:t>
            </a:r>
            <a:r>
              <a:rPr lang="en-US" altLang="zh-CN" sz="2200" b="1" dirty="0">
                <a:latin typeface="Axure Handwriting" panose="020B0402020200020204" pitchFamily="34" charset="0"/>
              </a:rPr>
              <a:t>, </a:t>
            </a:r>
            <a:r>
              <a:rPr lang="zh-CN" altLang="en-US" sz="2200" b="1" dirty="0">
                <a:latin typeface="Axure Handwriting" panose="020B0402020200020204" pitchFamily="34" charset="0"/>
              </a:rPr>
              <a:t>一开始没有对数据库端建模的支持</a:t>
            </a:r>
            <a:r>
              <a:rPr lang="en-US" altLang="zh-CN" sz="2200" b="1" dirty="0">
                <a:latin typeface="Axure Handwriting" panose="020B0402020200020204" pitchFamily="34" charset="0"/>
              </a:rPr>
              <a:t>. </a:t>
            </a:r>
            <a:r>
              <a:rPr lang="zh-CN" altLang="en-US" sz="2200" b="1" dirty="0">
                <a:latin typeface="Axure Handwriting" panose="020B0402020200020204" pitchFamily="34" charset="0"/>
              </a:rPr>
              <a:t>对系统的代码框架生成有很好的支持，而且很容易体现迭代、用例驱动等特性，相关性最好；</a:t>
            </a:r>
            <a:endParaRPr lang="en-US" altLang="zh-CN" sz="2200" b="1" dirty="0">
              <a:latin typeface="Axure Handwriting" panose="020B0402020200020204" pitchFamily="34" charset="0"/>
            </a:endParaRPr>
          </a:p>
          <a:p>
            <a:r>
              <a:rPr lang="zh-CN" altLang="en-US" sz="2200" b="1" dirty="0">
                <a:solidFill>
                  <a:srgbClr val="C00000"/>
                </a:solidFill>
                <a:latin typeface="Axure Handwriting" panose="020B0402020200020204" pitchFamily="34" charset="0"/>
              </a:rPr>
              <a:t>缺点</a:t>
            </a:r>
            <a:endParaRPr lang="en-US" altLang="zh-CN" sz="2200" b="1" dirty="0">
              <a:solidFill>
                <a:srgbClr val="C00000"/>
              </a:solidFill>
              <a:latin typeface="Axure Handwriting" panose="020B0402020200020204" pitchFamily="34" charset="0"/>
            </a:endParaRPr>
          </a:p>
          <a:p>
            <a:r>
              <a:rPr lang="zh-CN" altLang="en-US" sz="2200" b="1" dirty="0">
                <a:latin typeface="Axure Handwriting" panose="020B0402020200020204" pitchFamily="34" charset="0"/>
              </a:rPr>
              <a:t>图形质量差，逻辑检查与控制差，没有</a:t>
            </a:r>
            <a:r>
              <a:rPr lang="en-US" altLang="zh-CN" sz="2200" b="1" dirty="0">
                <a:latin typeface="Axure Handwriting" panose="020B0402020200020204" pitchFamily="34" charset="0"/>
              </a:rPr>
              <a:t>Name</a:t>
            </a:r>
            <a:r>
              <a:rPr lang="zh-CN" altLang="en-US" sz="2200" b="1" dirty="0">
                <a:latin typeface="Axure Handwriting" panose="020B0402020200020204" pitchFamily="34" charset="0"/>
              </a:rPr>
              <a:t>和</a:t>
            </a:r>
            <a:r>
              <a:rPr lang="en-US" altLang="zh-CN" sz="2200" b="1" dirty="0">
                <a:latin typeface="Axure Handwriting" panose="020B0402020200020204" pitchFamily="34" charset="0"/>
              </a:rPr>
              <a:t>Code</a:t>
            </a:r>
            <a:r>
              <a:rPr lang="zh-CN" altLang="en-US" sz="2200" b="1" dirty="0">
                <a:latin typeface="Axure Handwriting" panose="020B0402020200020204" pitchFamily="34" charset="0"/>
              </a:rPr>
              <a:t>的区分（</a:t>
            </a:r>
            <a:r>
              <a:rPr lang="en-US" altLang="zh-CN" sz="2200" b="1" dirty="0" err="1">
                <a:latin typeface="Axure Handwriting" panose="020B0402020200020204" pitchFamily="34" charset="0"/>
              </a:rPr>
              <a:t>PowerDesigner</a:t>
            </a:r>
            <a:r>
              <a:rPr lang="zh-CN" altLang="en-US" sz="2200" b="1" dirty="0">
                <a:latin typeface="Axure Handwriting" panose="020B0402020200020204" pitchFamily="34" charset="0"/>
              </a:rPr>
              <a:t>的特性）不太适合中国人，生成文档不好也不适合自定义，也没有设计对象的字典可以快速查找，对数据库的开发管理和数据库端的迭代不是很好。 </a:t>
            </a:r>
          </a:p>
        </p:txBody>
      </p:sp>
    </p:spTree>
    <p:extLst>
      <p:ext uri="{BB962C8B-B14F-4D97-AF65-F5344CB8AC3E}">
        <p14:creationId xmlns:p14="http://schemas.microsoft.com/office/powerpoint/2010/main" val="153551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4122077" cy="321370"/>
          </a:xfrm>
          <a:prstGeom prst="rect">
            <a:avLst/>
          </a:prstGeom>
          <a:noFill/>
        </p:spPr>
        <p:txBody>
          <a:bodyPr wrap="square" rtlCol="0">
            <a:spAutoFit/>
          </a:bodyPr>
          <a:lstStyle/>
          <a:p>
            <a:pPr algn="ctr">
              <a:lnSpc>
                <a:spcPts val="1500"/>
              </a:lnSpc>
            </a:pP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优缺点分析</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3" y="2170190"/>
            <a:ext cx="10946946" cy="523220"/>
          </a:xfrm>
          <a:prstGeom prst="rect">
            <a:avLst/>
          </a:prstGeom>
          <a:noFill/>
        </p:spPr>
        <p:txBody>
          <a:bodyPr wrap="square" rtlCol="0">
            <a:spAutoFit/>
          </a:bodyPr>
          <a:lstStyle/>
          <a:p>
            <a:r>
              <a:rPr lang="en-US" altLang="zh-CN" sz="2800" b="1" dirty="0">
                <a:solidFill>
                  <a:srgbClr val="3D7AC3"/>
                </a:solidFill>
                <a:latin typeface="Axure Handwriting" panose="020B0402020200020204" pitchFamily="34" charset="0"/>
              </a:rPr>
              <a:t>2</a:t>
            </a:r>
            <a:r>
              <a:rPr lang="zh-CN" altLang="en-US" sz="2800" b="1" dirty="0">
                <a:solidFill>
                  <a:srgbClr val="3D7AC3"/>
                </a:solidFill>
                <a:latin typeface="Axure Handwriting" panose="020B0402020200020204" pitchFamily="34" charset="0"/>
              </a:rPr>
              <a:t>、</a:t>
            </a:r>
            <a:r>
              <a:rPr lang="en-US" altLang="zh-CN" sz="2800" b="1" dirty="0">
                <a:solidFill>
                  <a:srgbClr val="3D7AC3"/>
                </a:solidFill>
                <a:latin typeface="Axure Handwriting" panose="020B0402020200020204" pitchFamily="34" charset="0"/>
              </a:rPr>
              <a:t>Visio</a:t>
            </a:r>
            <a:endParaRPr lang="zh-CN" altLang="en-US" sz="2000" b="1" dirty="0">
              <a:solidFill>
                <a:srgbClr val="3D7AC3"/>
              </a:solidFill>
              <a:latin typeface="Adobe Gothic Std B" panose="020B0800000000000000" pitchFamily="34" charset="-128"/>
            </a:endParaRPr>
          </a:p>
        </p:txBody>
      </p:sp>
      <p:sp>
        <p:nvSpPr>
          <p:cNvPr id="14" name="TextBox 10">
            <a:extLst>
              <a:ext uri="{FF2B5EF4-FFF2-40B4-BE49-F238E27FC236}">
                <a16:creationId xmlns:a16="http://schemas.microsoft.com/office/drawing/2014/main" id="{62A56411-DC45-4B43-B3BB-036F939A9119}"/>
              </a:ext>
            </a:extLst>
          </p:cNvPr>
          <p:cNvSpPr txBox="1"/>
          <p:nvPr/>
        </p:nvSpPr>
        <p:spPr>
          <a:xfrm>
            <a:off x="516509" y="2865731"/>
            <a:ext cx="11158981" cy="2123658"/>
          </a:xfrm>
          <a:prstGeom prst="rect">
            <a:avLst/>
          </a:prstGeom>
          <a:noFill/>
        </p:spPr>
        <p:txBody>
          <a:bodyPr wrap="square" rtlCol="0">
            <a:spAutoFit/>
          </a:bodyPr>
          <a:lstStyle/>
          <a:p>
            <a:r>
              <a:rPr lang="zh-CN" altLang="en-US" sz="2200" b="1" dirty="0">
                <a:solidFill>
                  <a:srgbClr val="C00000"/>
                </a:solidFill>
                <a:latin typeface="Axure Handwriting" panose="020B0402020200020204" pitchFamily="34" charset="0"/>
              </a:rPr>
              <a:t>优点</a:t>
            </a:r>
            <a:endParaRPr lang="en-US" altLang="zh-CN" sz="2200" b="1" dirty="0">
              <a:solidFill>
                <a:srgbClr val="C00000"/>
              </a:solidFill>
              <a:latin typeface="Axure Handwriting" panose="020B0402020200020204" pitchFamily="34" charset="0"/>
            </a:endParaRPr>
          </a:p>
          <a:p>
            <a:r>
              <a:rPr lang="en-US" altLang="zh-CN" sz="2200" b="1" dirty="0">
                <a:latin typeface="Axure Handwriting" panose="020B0402020200020204" pitchFamily="34" charset="0"/>
              </a:rPr>
              <a:t>Visio</a:t>
            </a:r>
            <a:r>
              <a:rPr lang="zh-CN" altLang="en-US" sz="2200" b="1" dirty="0">
                <a:latin typeface="Axure Handwriting" panose="020B0402020200020204" pitchFamily="34" charset="0"/>
              </a:rPr>
              <a:t>可以说是目前最能够用图形方式来表达各种商业图形用途的工具（对软件开发中的</a:t>
            </a:r>
            <a:r>
              <a:rPr lang="en-US" altLang="zh-CN" sz="2200" b="1" dirty="0">
                <a:latin typeface="Axure Handwriting" panose="020B0402020200020204" pitchFamily="34" charset="0"/>
              </a:rPr>
              <a:t>UML</a:t>
            </a:r>
            <a:r>
              <a:rPr lang="zh-CN" altLang="en-US" sz="2200" b="1" dirty="0">
                <a:latin typeface="Axure Handwriting" panose="020B0402020200020204" pitchFamily="34" charset="0"/>
              </a:rPr>
              <a:t>支持仅仅是其中很少的一部分） ，它的图形质量是最好的；</a:t>
            </a:r>
            <a:endParaRPr lang="en-US" altLang="zh-CN" sz="2200" b="1" dirty="0">
              <a:solidFill>
                <a:srgbClr val="C00000"/>
              </a:solidFill>
              <a:latin typeface="Axure Handwriting" panose="020B0402020200020204" pitchFamily="34" charset="0"/>
            </a:endParaRPr>
          </a:p>
          <a:p>
            <a:r>
              <a:rPr lang="zh-CN" altLang="en-US" sz="2200" b="1" dirty="0">
                <a:solidFill>
                  <a:srgbClr val="C00000"/>
                </a:solidFill>
                <a:latin typeface="Axure Handwriting" panose="020B0402020200020204" pitchFamily="34" charset="0"/>
              </a:rPr>
              <a:t>缺点</a:t>
            </a:r>
            <a:endParaRPr lang="en-US" altLang="zh-CN" sz="2200" b="1" dirty="0">
              <a:solidFill>
                <a:srgbClr val="C00000"/>
              </a:solidFill>
              <a:latin typeface="Axure Handwriting" panose="020B0402020200020204" pitchFamily="34" charset="0"/>
            </a:endParaRPr>
          </a:p>
          <a:p>
            <a:r>
              <a:rPr lang="zh-CN" altLang="en-US" sz="2200" b="1" dirty="0">
                <a:latin typeface="Axure Handwriting" panose="020B0402020200020204" pitchFamily="34" charset="0"/>
              </a:rPr>
              <a:t>用于软件开发过程的迭代开发则有点牵强。其衔接和相关性也是最差的，逻辑检查和控制勉强能做一点点。</a:t>
            </a:r>
            <a:endParaRPr lang="en-US" altLang="zh-CN" sz="2200" b="1" dirty="0">
              <a:latin typeface="Axure Handwriting" panose="020B0402020200020204" pitchFamily="34" charset="0"/>
            </a:endParaRPr>
          </a:p>
        </p:txBody>
      </p:sp>
    </p:spTree>
    <p:extLst>
      <p:ext uri="{BB962C8B-B14F-4D97-AF65-F5344CB8AC3E}">
        <p14:creationId xmlns:p14="http://schemas.microsoft.com/office/powerpoint/2010/main" val="187263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4122077" cy="321370"/>
          </a:xfrm>
          <a:prstGeom prst="rect">
            <a:avLst/>
          </a:prstGeom>
          <a:noFill/>
        </p:spPr>
        <p:txBody>
          <a:bodyPr wrap="square" rtlCol="0">
            <a:spAutoFit/>
          </a:bodyPr>
          <a:lstStyle/>
          <a:p>
            <a:pPr algn="ctr">
              <a:lnSpc>
                <a:spcPts val="1500"/>
              </a:lnSpc>
            </a:pP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优缺点分析</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3" y="2170190"/>
            <a:ext cx="10946946" cy="523220"/>
          </a:xfrm>
          <a:prstGeom prst="rect">
            <a:avLst/>
          </a:prstGeom>
          <a:noFill/>
        </p:spPr>
        <p:txBody>
          <a:bodyPr wrap="square" rtlCol="0">
            <a:spAutoFit/>
          </a:bodyPr>
          <a:lstStyle/>
          <a:p>
            <a:r>
              <a:rPr lang="en-US" altLang="zh-CN" sz="2800" b="1" dirty="0">
                <a:solidFill>
                  <a:srgbClr val="3D7AC3"/>
                </a:solidFill>
                <a:latin typeface="Axure Handwriting" panose="020B0402020200020204" pitchFamily="34" charset="0"/>
              </a:rPr>
              <a:t>3</a:t>
            </a:r>
            <a:r>
              <a:rPr lang="zh-CN" altLang="en-US" sz="2800" b="1" dirty="0">
                <a:solidFill>
                  <a:srgbClr val="3D7AC3"/>
                </a:solidFill>
                <a:latin typeface="Axure Handwriting" panose="020B0402020200020204" pitchFamily="34" charset="0"/>
              </a:rPr>
              <a:t>、</a:t>
            </a:r>
            <a:r>
              <a:rPr lang="en-US" altLang="zh-CN" sz="2800" b="1" dirty="0">
                <a:solidFill>
                  <a:srgbClr val="3D7AC3"/>
                </a:solidFill>
                <a:latin typeface="Axure Handwriting" panose="020B0402020200020204" pitchFamily="34" charset="0"/>
              </a:rPr>
              <a:t>Power Designer</a:t>
            </a:r>
            <a:endParaRPr lang="zh-CN" altLang="en-US" sz="2000" b="1" dirty="0">
              <a:solidFill>
                <a:srgbClr val="3D7AC3"/>
              </a:solidFill>
              <a:latin typeface="Adobe Gothic Std B" panose="020B0800000000000000" pitchFamily="34" charset="-128"/>
            </a:endParaRPr>
          </a:p>
        </p:txBody>
      </p:sp>
      <p:sp>
        <p:nvSpPr>
          <p:cNvPr id="14" name="TextBox 10">
            <a:extLst>
              <a:ext uri="{FF2B5EF4-FFF2-40B4-BE49-F238E27FC236}">
                <a16:creationId xmlns:a16="http://schemas.microsoft.com/office/drawing/2014/main" id="{62A56411-DC45-4B43-B3BB-036F939A9119}"/>
              </a:ext>
            </a:extLst>
          </p:cNvPr>
          <p:cNvSpPr txBox="1"/>
          <p:nvPr/>
        </p:nvSpPr>
        <p:spPr>
          <a:xfrm>
            <a:off x="516509" y="2865731"/>
            <a:ext cx="11158981" cy="2123658"/>
          </a:xfrm>
          <a:prstGeom prst="rect">
            <a:avLst/>
          </a:prstGeom>
          <a:noFill/>
        </p:spPr>
        <p:txBody>
          <a:bodyPr wrap="square" rtlCol="0">
            <a:spAutoFit/>
          </a:bodyPr>
          <a:lstStyle/>
          <a:p>
            <a:r>
              <a:rPr lang="zh-CN" altLang="en-US" sz="2200" b="1" dirty="0">
                <a:solidFill>
                  <a:srgbClr val="C00000"/>
                </a:solidFill>
                <a:latin typeface="Axure Handwriting" panose="020B0402020200020204" pitchFamily="34" charset="0"/>
              </a:rPr>
              <a:t>优点</a:t>
            </a:r>
            <a:endParaRPr lang="en-US" altLang="zh-CN" sz="2200" b="1" dirty="0">
              <a:solidFill>
                <a:srgbClr val="C00000"/>
              </a:solidFill>
              <a:latin typeface="Axure Handwriting" panose="020B0402020200020204" pitchFamily="34" charset="0"/>
            </a:endParaRPr>
          </a:p>
          <a:p>
            <a:r>
              <a:rPr lang="zh-CN" altLang="en-US" sz="2200" b="1" dirty="0">
                <a:latin typeface="Axure Handwriting" panose="020B0402020200020204" pitchFamily="34" charset="0"/>
              </a:rPr>
              <a:t>优点就是图形质量好，生成的文档容易自定义，逻辑检查与控制好，有设计对象的字典可以快速查找和快速在图形中定位；</a:t>
            </a:r>
            <a:endParaRPr lang="en-US" altLang="zh-CN" sz="2200" b="1" dirty="0">
              <a:solidFill>
                <a:srgbClr val="C00000"/>
              </a:solidFill>
              <a:latin typeface="Axure Handwriting" panose="020B0402020200020204" pitchFamily="34" charset="0"/>
            </a:endParaRPr>
          </a:p>
          <a:p>
            <a:r>
              <a:rPr lang="zh-CN" altLang="en-US" sz="2200" b="1" dirty="0">
                <a:solidFill>
                  <a:srgbClr val="C00000"/>
                </a:solidFill>
                <a:latin typeface="Axure Handwriting" panose="020B0402020200020204" pitchFamily="34" charset="0"/>
              </a:rPr>
              <a:t>缺点</a:t>
            </a:r>
            <a:endParaRPr lang="en-US" altLang="zh-CN" sz="2200" b="1" dirty="0">
              <a:solidFill>
                <a:srgbClr val="C00000"/>
              </a:solidFill>
              <a:latin typeface="Axure Handwriting" panose="020B0402020200020204" pitchFamily="34" charset="0"/>
            </a:endParaRPr>
          </a:p>
          <a:p>
            <a:r>
              <a:rPr lang="zh-CN" altLang="en-US" sz="2200" b="1" dirty="0">
                <a:latin typeface="Axure Handwriting" panose="020B0402020200020204" pitchFamily="34" charset="0"/>
              </a:rPr>
              <a:t>缺点就是相互之间的衔接稍微麻烦一点，对</a:t>
            </a:r>
            <a:r>
              <a:rPr lang="en-US" altLang="zh-CN" sz="2200" b="1" dirty="0">
                <a:latin typeface="Axure Handwriting" panose="020B0402020200020204" pitchFamily="34" charset="0"/>
              </a:rPr>
              <a:t>UML</a:t>
            </a:r>
            <a:r>
              <a:rPr lang="zh-CN" altLang="en-US" sz="2200" b="1" dirty="0">
                <a:latin typeface="Axure Handwriting" panose="020B0402020200020204" pitchFamily="34" charset="0"/>
              </a:rPr>
              <a:t>和</a:t>
            </a:r>
            <a:r>
              <a:rPr lang="en-US" altLang="zh-CN" sz="2200" b="1" dirty="0">
                <a:latin typeface="Axure Handwriting" panose="020B0402020200020204" pitchFamily="34" charset="0"/>
              </a:rPr>
              <a:t>RUP</a:t>
            </a:r>
            <a:r>
              <a:rPr lang="zh-CN" altLang="en-US" sz="2200" b="1" dirty="0">
                <a:latin typeface="Axure Handwriting" panose="020B0402020200020204" pitchFamily="34" charset="0"/>
              </a:rPr>
              <a:t>不熟练的人用了，体现不出来迭代和用例驱动，熟练的人用了还算比较好解决。</a:t>
            </a:r>
            <a:endParaRPr lang="en-US" altLang="zh-CN" sz="2200" b="1" dirty="0">
              <a:latin typeface="Axure Handwriting" panose="020B0402020200020204" pitchFamily="34" charset="0"/>
            </a:endParaRPr>
          </a:p>
        </p:txBody>
      </p:sp>
    </p:spTree>
    <p:extLst>
      <p:ext uri="{BB962C8B-B14F-4D97-AF65-F5344CB8AC3E}">
        <p14:creationId xmlns:p14="http://schemas.microsoft.com/office/powerpoint/2010/main" val="116966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4122077" cy="321370"/>
          </a:xfrm>
          <a:prstGeom prst="rect">
            <a:avLst/>
          </a:prstGeom>
          <a:noFill/>
        </p:spPr>
        <p:txBody>
          <a:bodyPr wrap="square" rtlCol="0">
            <a:spAutoFit/>
          </a:bodyPr>
          <a:lstStyle/>
          <a:p>
            <a:pPr algn="ctr">
              <a:lnSpc>
                <a:spcPts val="1500"/>
              </a:lnSpc>
            </a:pP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优缺点分析</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3" y="2170190"/>
            <a:ext cx="10946946" cy="523220"/>
          </a:xfrm>
          <a:prstGeom prst="rect">
            <a:avLst/>
          </a:prstGeom>
          <a:noFill/>
        </p:spPr>
        <p:txBody>
          <a:bodyPr wrap="square" rtlCol="0">
            <a:spAutoFit/>
          </a:bodyPr>
          <a:lstStyle/>
          <a:p>
            <a:r>
              <a:rPr lang="en-US" altLang="zh-CN" sz="2800" b="1" dirty="0">
                <a:solidFill>
                  <a:srgbClr val="3D7AC3"/>
                </a:solidFill>
                <a:latin typeface="Axure Handwriting" panose="020B0402020200020204" pitchFamily="34" charset="0"/>
              </a:rPr>
              <a:t>4</a:t>
            </a:r>
            <a:r>
              <a:rPr lang="zh-CN" altLang="en-US" sz="2800" b="1" dirty="0">
                <a:solidFill>
                  <a:srgbClr val="3D7AC3"/>
                </a:solidFill>
                <a:latin typeface="Axure Handwriting" panose="020B0402020200020204" pitchFamily="34" charset="0"/>
              </a:rPr>
              <a:t>、</a:t>
            </a:r>
            <a:r>
              <a:rPr lang="en-US" altLang="zh-CN" sz="2800" b="1" dirty="0">
                <a:solidFill>
                  <a:srgbClr val="3D7AC3"/>
                </a:solidFill>
                <a:latin typeface="Axure Handwriting" panose="020B0402020200020204" pitchFamily="34" charset="0"/>
              </a:rPr>
              <a:t>StarUML</a:t>
            </a:r>
            <a:endParaRPr lang="zh-CN" altLang="en-US" sz="2000" b="1" dirty="0">
              <a:solidFill>
                <a:srgbClr val="3D7AC3"/>
              </a:solidFill>
              <a:latin typeface="Adobe Gothic Std B" panose="020B0800000000000000" pitchFamily="34" charset="-128"/>
            </a:endParaRPr>
          </a:p>
        </p:txBody>
      </p:sp>
      <p:sp>
        <p:nvSpPr>
          <p:cNvPr id="14" name="TextBox 10">
            <a:extLst>
              <a:ext uri="{FF2B5EF4-FFF2-40B4-BE49-F238E27FC236}">
                <a16:creationId xmlns:a16="http://schemas.microsoft.com/office/drawing/2014/main" id="{62A56411-DC45-4B43-B3BB-036F939A9119}"/>
              </a:ext>
            </a:extLst>
          </p:cNvPr>
          <p:cNvSpPr txBox="1"/>
          <p:nvPr/>
        </p:nvSpPr>
        <p:spPr>
          <a:xfrm>
            <a:off x="516509" y="2865731"/>
            <a:ext cx="11158981" cy="1446550"/>
          </a:xfrm>
          <a:prstGeom prst="rect">
            <a:avLst/>
          </a:prstGeom>
          <a:noFill/>
        </p:spPr>
        <p:txBody>
          <a:bodyPr wrap="square" rtlCol="0">
            <a:spAutoFit/>
          </a:bodyPr>
          <a:lstStyle/>
          <a:p>
            <a:r>
              <a:rPr lang="zh-CN" altLang="en-US" sz="2200" b="1" dirty="0">
                <a:solidFill>
                  <a:srgbClr val="C00000"/>
                </a:solidFill>
                <a:latin typeface="Axure Handwriting" panose="020B0402020200020204" pitchFamily="34" charset="0"/>
              </a:rPr>
              <a:t>优点</a:t>
            </a:r>
            <a:endParaRPr lang="en-US" altLang="zh-CN" sz="2200" b="1" dirty="0">
              <a:solidFill>
                <a:srgbClr val="C00000"/>
              </a:solidFill>
              <a:latin typeface="Axure Handwriting" panose="020B0402020200020204" pitchFamily="34" charset="0"/>
            </a:endParaRPr>
          </a:p>
          <a:p>
            <a:r>
              <a:rPr lang="zh-CN" altLang="en-US" sz="2200" b="1" dirty="0">
                <a:latin typeface="Axure Handwriting" panose="020B0402020200020204" pitchFamily="34" charset="0"/>
              </a:rPr>
              <a:t>可绘制</a:t>
            </a:r>
            <a:r>
              <a:rPr lang="en-US" altLang="zh-CN" sz="2200" b="1" dirty="0">
                <a:latin typeface="Axure Handwriting" panose="020B0402020200020204" pitchFamily="34" charset="0"/>
              </a:rPr>
              <a:t>UML</a:t>
            </a:r>
            <a:r>
              <a:rPr lang="zh-CN" altLang="en-US" sz="2200" b="1" dirty="0">
                <a:latin typeface="Axure Handwriting" panose="020B0402020200020204" pitchFamily="34" charset="0"/>
              </a:rPr>
              <a:t>中的常用图，并且支持</a:t>
            </a:r>
            <a:r>
              <a:rPr lang="en-US" altLang="zh-CN" sz="2200" b="1" dirty="0">
                <a:latin typeface="Axure Handwriting" panose="020B0402020200020204" pitchFamily="34" charset="0"/>
              </a:rPr>
              <a:t>XML</a:t>
            </a:r>
            <a:r>
              <a:rPr lang="zh-CN" altLang="en-US" sz="2200" b="1" dirty="0">
                <a:latin typeface="Axure Handwriting" panose="020B0402020200020204" pitchFamily="34" charset="0"/>
              </a:rPr>
              <a:t>以及可以导入</a:t>
            </a:r>
            <a:r>
              <a:rPr lang="en-US" altLang="zh-CN" sz="2200" b="1" dirty="0">
                <a:latin typeface="Axure Handwriting" panose="020B0402020200020204" pitchFamily="34" charset="0"/>
              </a:rPr>
              <a:t>Rose</a:t>
            </a:r>
            <a:r>
              <a:rPr lang="zh-CN" altLang="en-US" sz="2200" b="1" dirty="0">
                <a:latin typeface="Axure Handwriting" panose="020B0402020200020204" pitchFamily="34" charset="0"/>
              </a:rPr>
              <a:t>文件</a:t>
            </a:r>
            <a:endParaRPr lang="en-US" altLang="zh-CN" sz="2200" b="1" dirty="0">
              <a:solidFill>
                <a:srgbClr val="C00000"/>
              </a:solidFill>
              <a:latin typeface="Axure Handwriting" panose="020B0402020200020204" pitchFamily="34" charset="0"/>
            </a:endParaRPr>
          </a:p>
          <a:p>
            <a:r>
              <a:rPr lang="zh-CN" altLang="en-US" sz="2200" b="1" dirty="0">
                <a:solidFill>
                  <a:srgbClr val="C00000"/>
                </a:solidFill>
                <a:latin typeface="Axure Handwriting" panose="020B0402020200020204" pitchFamily="34" charset="0"/>
              </a:rPr>
              <a:t>缺点</a:t>
            </a:r>
            <a:endParaRPr lang="en-US" altLang="zh-CN" sz="2200" b="1" dirty="0">
              <a:solidFill>
                <a:srgbClr val="C00000"/>
              </a:solidFill>
              <a:latin typeface="Axure Handwriting" panose="020B0402020200020204" pitchFamily="34" charset="0"/>
            </a:endParaRPr>
          </a:p>
          <a:p>
            <a:r>
              <a:rPr lang="zh-CN" altLang="en-US" sz="2200" b="1" dirty="0">
                <a:latin typeface="Axure Handwriting" panose="020B0402020200020204" pitchFamily="34" charset="0"/>
              </a:rPr>
              <a:t>在中国市场的使用率不及其它软件，不支持汉化。</a:t>
            </a:r>
            <a:endParaRPr lang="en-US" altLang="zh-CN" sz="2200" b="1" dirty="0">
              <a:latin typeface="Axure Handwriting" panose="020B0402020200020204" pitchFamily="34" charset="0"/>
            </a:endParaRPr>
          </a:p>
        </p:txBody>
      </p:sp>
    </p:spTree>
    <p:extLst>
      <p:ext uri="{BB962C8B-B14F-4D97-AF65-F5344CB8AC3E}">
        <p14:creationId xmlns:p14="http://schemas.microsoft.com/office/powerpoint/2010/main" val="111432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2</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420701" y="3801537"/>
            <a:ext cx="3350597" cy="321370"/>
          </a:xfrm>
          <a:prstGeom prst="rect">
            <a:avLst/>
          </a:prstGeom>
          <a:noFill/>
        </p:spPr>
        <p:txBody>
          <a:bodyPr wrap="square" rtlCol="0">
            <a:spAutoFit/>
          </a:bodyPr>
          <a:lstStyle/>
          <a:p>
            <a:pPr algn="ct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106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TotalTime>
  <Words>3056</Words>
  <Application>Microsoft Office PowerPoint</Application>
  <PresentationFormat>宽屏</PresentationFormat>
  <Paragraphs>304</Paragraphs>
  <Slides>45</Slides>
  <Notes>37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45</vt:i4>
      </vt:variant>
    </vt:vector>
  </HeadingPairs>
  <TitlesOfParts>
    <vt:vector size="62" baseType="lpstr">
      <vt:lpstr>Adobe Gothic Std B</vt:lpstr>
      <vt:lpstr>Bebas Neue Bold</vt:lpstr>
      <vt:lpstr>Karla</vt:lpstr>
      <vt:lpstr>Lato</vt:lpstr>
      <vt:lpstr>Lato Heavy</vt:lpstr>
      <vt:lpstr>Open Sans</vt:lpstr>
      <vt:lpstr>Open Sans Semibold</vt:lpstr>
      <vt:lpstr>Poppins</vt:lpstr>
      <vt:lpstr>Poppins SemiBold</vt:lpstr>
      <vt:lpstr>宋体</vt:lpstr>
      <vt:lpstr>微软雅黑</vt:lpstr>
      <vt:lpstr>Adobe Caslon Pro Bold</vt:lpstr>
      <vt:lpstr>Arial</vt:lpstr>
      <vt:lpstr>Axure Handwriting</vt:lpstr>
      <vt:lpstr>Calibri</vt:lpstr>
      <vt:lpstr>Calibri Light</vt:lpstr>
      <vt:lpstr>Специальное оформление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From1989.taobao.com</dc:title>
  <dc:subject>From1989.taobao.com</dc:subject>
  <dc:creator>From1989.taobao.com</dc:creator>
  <cp:keywords>From1989.taobao.com</cp:keywords>
  <dc:description>From1989.taobao.com</dc:description>
  <cp:lastModifiedBy>林 鑫</cp:lastModifiedBy>
  <cp:revision>67</cp:revision>
  <dcterms:created xsi:type="dcterms:W3CDTF">2018-08-16T01:34:16Z</dcterms:created>
  <dcterms:modified xsi:type="dcterms:W3CDTF">2018-11-02T08:19:35Z</dcterms:modified>
  <cp:category>From1989.taobao.com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